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
  </p:notesMasterIdLst>
  <p:sldIdLst>
    <p:sldId id="256" r:id="rId3"/>
    <p:sldId id="257" r:id="rId4"/>
    <p:sldId id="258" r:id="rId5"/>
    <p:sldId id="359" r:id="rId7"/>
    <p:sldId id="449" r:id="rId8"/>
    <p:sldId id="450" r:id="rId9"/>
    <p:sldId id="451" r:id="rId10"/>
    <p:sldId id="452" r:id="rId11"/>
    <p:sldId id="453" r:id="rId12"/>
    <p:sldId id="454" r:id="rId13"/>
    <p:sldId id="455" r:id="rId14"/>
    <p:sldId id="456" r:id="rId15"/>
    <p:sldId id="489" r:id="rId16"/>
    <p:sldId id="457" r:id="rId17"/>
    <p:sldId id="458" r:id="rId18"/>
    <p:sldId id="490" r:id="rId19"/>
    <p:sldId id="459" r:id="rId20"/>
    <p:sldId id="424" r:id="rId21"/>
    <p:sldId id="460" r:id="rId22"/>
    <p:sldId id="461" r:id="rId23"/>
    <p:sldId id="462" r:id="rId24"/>
    <p:sldId id="463" r:id="rId25"/>
    <p:sldId id="464" r:id="rId26"/>
    <p:sldId id="465" r:id="rId27"/>
    <p:sldId id="466" r:id="rId28"/>
    <p:sldId id="467" r:id="rId29"/>
    <p:sldId id="468" r:id="rId30"/>
    <p:sldId id="469" r:id="rId31"/>
    <p:sldId id="470" r:id="rId32"/>
    <p:sldId id="471" r:id="rId33"/>
    <p:sldId id="472" r:id="rId34"/>
    <p:sldId id="473" r:id="rId35"/>
    <p:sldId id="474" r:id="rId36"/>
    <p:sldId id="475" r:id="rId37"/>
    <p:sldId id="476" r:id="rId38"/>
    <p:sldId id="477" r:id="rId39"/>
    <p:sldId id="478" r:id="rId40"/>
    <p:sldId id="479" r:id="rId41"/>
    <p:sldId id="480" r:id="rId42"/>
    <p:sldId id="481" r:id="rId43"/>
    <p:sldId id="482" r:id="rId44"/>
    <p:sldId id="483" r:id="rId45"/>
    <p:sldId id="484" r:id="rId46"/>
    <p:sldId id="485" r:id="rId47"/>
    <p:sldId id="486" r:id="rId48"/>
    <p:sldId id="487" r:id="rId49"/>
    <p:sldId id="488"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1B6A"/>
    <a:srgbClr val="F64D28"/>
    <a:srgbClr val="E6C5F0"/>
    <a:srgbClr val="DBB3EE"/>
    <a:srgbClr val="CFA0EB"/>
    <a:srgbClr val="C679E8"/>
    <a:srgbClr val="F0E1C6"/>
    <a:srgbClr val="FFFFFF"/>
    <a:srgbClr val="E8D2AA"/>
    <a:srgbClr val="C899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04" autoAdjust="0"/>
    <p:restoredTop sz="95714"/>
  </p:normalViewPr>
  <p:slideViewPr>
    <p:cSldViewPr snapToGrid="0">
      <p:cViewPr varScale="1">
        <p:scale>
          <a:sx n="122" d="100"/>
          <a:sy n="122" d="100"/>
        </p:scale>
        <p:origin x="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AB7EC4-B85D-104D-8341-BEA0AE385F6A}"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1BDAF8-86CF-3142-8DA6-EF2E4BFD065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在成熟的前端开发团队中</a:t>
            </a:r>
            <a:endParaRPr kumimoji="1"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51BDAF8-86CF-3142-8DA6-EF2E4BFD065A}"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D99EAA6-87E9-0041-989D-F3DA486D35C4}"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sz="1400">
                <a:latin typeface="Times New Roman" panose="02020503050405090304" pitchFamily="18" charset="0"/>
                <a:cs typeface="Times New Roman" panose="02020503050405090304" pitchFamily="18" charset="0"/>
              </a:defRPr>
            </a:lvl1p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F888FBC-3517-3241-BC44-DAED652DA5F6}"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E909F27-BB0F-084E-94B4-3EBAB59A43A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3FF259C-F118-064D-BF7D-2E43A7EC1E90}"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9CE37C6-F139-224C-B7E3-88C460D11EF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AF4D7DB-8EB9-B248-9732-2662D0589E6D}"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2C2AEE0-72AE-394E-990D-CF6B192B348E}"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E2E5223-8E1D-954B-BD2E-1C363C09FAAB}"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5AAB2BA-5D9B-BE4C-ABDC-4100CC1EA55B}"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18B5A2B-504B-0C49-923C-E5D846F39F47}"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D46CA54-ADCF-1842-B92A-59C6BCB0A62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B7B7A4-72B3-F140-93E2-E3EEBC413D8A}"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emf"/></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5.xml"/><Relationship Id="rId5" Type="http://schemas.openxmlformats.org/officeDocument/2006/relationships/slideLayout" Target="../slideLayouts/slideLayout2.xml"/><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0.xml"/><Relationship Id="rId7"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em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flipH="1">
            <a:off x="-2183525" y="-57386"/>
            <a:ext cx="4744029" cy="6972537"/>
            <a:chOff x="9629471" y="-57386"/>
            <a:chExt cx="4744029" cy="6972537"/>
          </a:xfrm>
        </p:grpSpPr>
        <p:sp>
          <p:nvSpPr>
            <p:cNvPr id="5" name="任意多边形 60"/>
            <p:cNvSpPr/>
            <p:nvPr/>
          </p:nvSpPr>
          <p:spPr>
            <a:xfrm rot="2700000">
              <a:off x="10004350" y="1244426"/>
              <a:ext cx="4369150" cy="4369150"/>
            </a:xfrm>
            <a:custGeom>
              <a:avLst/>
              <a:gdLst>
                <a:gd name="connsiteX0" fmla="*/ 0 w 4369150"/>
                <a:gd name="connsiteY0" fmla="*/ 0 h 4369150"/>
                <a:gd name="connsiteX1" fmla="*/ 875900 w 4369150"/>
                <a:gd name="connsiteY1" fmla="*/ 875899 h 4369150"/>
                <a:gd name="connsiteX2" fmla="*/ 875899 w 4369150"/>
                <a:gd name="connsiteY2" fmla="*/ 3493251 h 4369150"/>
                <a:gd name="connsiteX3" fmla="*/ 3493251 w 4369150"/>
                <a:gd name="connsiteY3" fmla="*/ 3493251 h 4369150"/>
                <a:gd name="connsiteX4" fmla="*/ 4369150 w 4369150"/>
                <a:gd name="connsiteY4" fmla="*/ 4369150 h 4369150"/>
                <a:gd name="connsiteX5" fmla="*/ 0 w 4369150"/>
                <a:gd name="connsiteY5" fmla="*/ 4369150 h 436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69150" h="4369150">
                  <a:moveTo>
                    <a:pt x="0" y="0"/>
                  </a:moveTo>
                  <a:lnTo>
                    <a:pt x="875900" y="875899"/>
                  </a:lnTo>
                  <a:lnTo>
                    <a:pt x="875899" y="3493251"/>
                  </a:lnTo>
                  <a:lnTo>
                    <a:pt x="3493251" y="3493251"/>
                  </a:lnTo>
                  <a:lnTo>
                    <a:pt x="4369150" y="4369150"/>
                  </a:lnTo>
                  <a:lnTo>
                    <a:pt x="0" y="4369150"/>
                  </a:lnTo>
                  <a:close/>
                </a:path>
              </a:pathLst>
            </a:custGeom>
            <a:solidFill>
              <a:srgbClr val="7E1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p:cNvGrpSpPr/>
            <p:nvPr/>
          </p:nvGrpSpPr>
          <p:grpSpPr>
            <a:xfrm>
              <a:off x="9629471" y="-57386"/>
              <a:ext cx="2620422" cy="6972537"/>
              <a:chOff x="9629471" y="-57386"/>
              <a:chExt cx="2620422" cy="6972537"/>
            </a:xfrm>
          </p:grpSpPr>
          <p:sp>
            <p:nvSpPr>
              <p:cNvPr id="7" name="任意多边形 44"/>
              <p:cNvSpPr/>
              <p:nvPr/>
            </p:nvSpPr>
            <p:spPr>
              <a:xfrm>
                <a:off x="10177462" y="5889069"/>
                <a:ext cx="2014538" cy="1007269"/>
              </a:xfrm>
              <a:custGeom>
                <a:avLst/>
                <a:gdLst>
                  <a:gd name="connsiteX0" fmla="*/ 1007269 w 2014538"/>
                  <a:gd name="connsiteY0" fmla="*/ 0 h 1007269"/>
                  <a:gd name="connsiteX1" fmla="*/ 2014538 w 2014538"/>
                  <a:gd name="connsiteY1" fmla="*/ 1007269 h 1007269"/>
                  <a:gd name="connsiteX2" fmla="*/ 0 w 2014538"/>
                  <a:gd name="connsiteY2" fmla="*/ 1007269 h 1007269"/>
                </a:gdLst>
                <a:ahLst/>
                <a:cxnLst>
                  <a:cxn ang="0">
                    <a:pos x="connsiteX0" y="connsiteY0"/>
                  </a:cxn>
                  <a:cxn ang="0">
                    <a:pos x="connsiteX1" y="connsiteY1"/>
                  </a:cxn>
                  <a:cxn ang="0">
                    <a:pos x="connsiteX2" y="connsiteY2"/>
                  </a:cxn>
                </a:cxnLst>
                <a:rect l="l" t="t" r="r" b="b"/>
                <a:pathLst>
                  <a:path w="2014538" h="1007269">
                    <a:moveTo>
                      <a:pt x="1007269" y="0"/>
                    </a:moveTo>
                    <a:lnTo>
                      <a:pt x="2014538" y="1007269"/>
                    </a:lnTo>
                    <a:lnTo>
                      <a:pt x="0" y="1007269"/>
                    </a:lnTo>
                    <a:close/>
                  </a:path>
                </a:pathLst>
              </a:custGeom>
              <a:solidFill>
                <a:srgbClr val="7E1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82"/>
              <p:cNvSpPr/>
              <p:nvPr/>
            </p:nvSpPr>
            <p:spPr>
              <a:xfrm>
                <a:off x="9901083" y="2840615"/>
                <a:ext cx="2329761" cy="4074536"/>
              </a:xfrm>
              <a:custGeom>
                <a:avLst/>
                <a:gdLst>
                  <a:gd name="connsiteX0" fmla="*/ 2329761 w 2329761"/>
                  <a:gd name="connsiteY0" fmla="*/ 0 h 4074536"/>
                  <a:gd name="connsiteX1" fmla="*/ 2329761 w 2329761"/>
                  <a:gd name="connsiteY1" fmla="*/ 4074536 h 4074536"/>
                  <a:gd name="connsiteX2" fmla="*/ 1744775 w 2329761"/>
                  <a:gd name="connsiteY2" fmla="*/ 4074536 h 4074536"/>
                  <a:gd name="connsiteX3" fmla="*/ 0 w 2329761"/>
                  <a:gd name="connsiteY3" fmla="*/ 2329761 h 4074536"/>
                </a:gdLst>
                <a:ahLst/>
                <a:cxnLst>
                  <a:cxn ang="0">
                    <a:pos x="connsiteX0" y="connsiteY0"/>
                  </a:cxn>
                  <a:cxn ang="0">
                    <a:pos x="connsiteX1" y="connsiteY1"/>
                  </a:cxn>
                  <a:cxn ang="0">
                    <a:pos x="connsiteX2" y="connsiteY2"/>
                  </a:cxn>
                  <a:cxn ang="0">
                    <a:pos x="connsiteX3" y="connsiteY3"/>
                  </a:cxn>
                </a:cxnLst>
                <a:rect l="l" t="t" r="r" b="b"/>
                <a:pathLst>
                  <a:path w="2329761" h="4074536">
                    <a:moveTo>
                      <a:pt x="2329761" y="0"/>
                    </a:moveTo>
                    <a:lnTo>
                      <a:pt x="2329761" y="4074536"/>
                    </a:lnTo>
                    <a:lnTo>
                      <a:pt x="1744775" y="4074536"/>
                    </a:lnTo>
                    <a:lnTo>
                      <a:pt x="0" y="232976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0"/>
              <p:cNvSpPr/>
              <p:nvPr/>
            </p:nvSpPr>
            <p:spPr>
              <a:xfrm>
                <a:off x="10162403" y="3101936"/>
                <a:ext cx="2068440" cy="3811626"/>
              </a:xfrm>
              <a:custGeom>
                <a:avLst/>
                <a:gdLst>
                  <a:gd name="connsiteX0" fmla="*/ 2068440 w 2068440"/>
                  <a:gd name="connsiteY0" fmla="*/ 0 h 3811626"/>
                  <a:gd name="connsiteX1" fmla="*/ 2068440 w 2068440"/>
                  <a:gd name="connsiteY1" fmla="*/ 3811626 h 3811626"/>
                  <a:gd name="connsiteX2" fmla="*/ 1743186 w 2068440"/>
                  <a:gd name="connsiteY2" fmla="*/ 3811626 h 3811626"/>
                  <a:gd name="connsiteX3" fmla="*/ 0 w 2068440"/>
                  <a:gd name="connsiteY3" fmla="*/ 2068440 h 3811626"/>
                </a:gdLst>
                <a:ahLst/>
                <a:cxnLst>
                  <a:cxn ang="0">
                    <a:pos x="connsiteX0" y="connsiteY0"/>
                  </a:cxn>
                  <a:cxn ang="0">
                    <a:pos x="connsiteX1" y="connsiteY1"/>
                  </a:cxn>
                  <a:cxn ang="0">
                    <a:pos x="connsiteX2" y="connsiteY2"/>
                  </a:cxn>
                  <a:cxn ang="0">
                    <a:pos x="connsiteX3" y="connsiteY3"/>
                  </a:cxn>
                </a:cxnLst>
                <a:rect l="l" t="t" r="r" b="b"/>
                <a:pathLst>
                  <a:path w="2068440" h="3811626">
                    <a:moveTo>
                      <a:pt x="2068440" y="0"/>
                    </a:moveTo>
                    <a:lnTo>
                      <a:pt x="2068440" y="3811626"/>
                    </a:lnTo>
                    <a:lnTo>
                      <a:pt x="1743186" y="3811626"/>
                    </a:lnTo>
                    <a:lnTo>
                      <a:pt x="0" y="2068440"/>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78"/>
              <p:cNvSpPr/>
              <p:nvPr/>
            </p:nvSpPr>
            <p:spPr>
              <a:xfrm>
                <a:off x="9901084" y="-57386"/>
                <a:ext cx="2348809" cy="4093820"/>
              </a:xfrm>
              <a:custGeom>
                <a:avLst/>
                <a:gdLst>
                  <a:gd name="connsiteX0" fmla="*/ 1745011 w 2348809"/>
                  <a:gd name="connsiteY0" fmla="*/ 0 h 4093820"/>
                  <a:gd name="connsiteX1" fmla="*/ 2348809 w 2348809"/>
                  <a:gd name="connsiteY1" fmla="*/ 0 h 4093820"/>
                  <a:gd name="connsiteX2" fmla="*/ 2348809 w 2348809"/>
                  <a:gd name="connsiteY2" fmla="*/ 4093820 h 4093820"/>
                  <a:gd name="connsiteX3" fmla="*/ 0 w 2348809"/>
                  <a:gd name="connsiteY3" fmla="*/ 1745011 h 4093820"/>
                </a:gdLst>
                <a:ahLst/>
                <a:cxnLst>
                  <a:cxn ang="0">
                    <a:pos x="connsiteX0" y="connsiteY0"/>
                  </a:cxn>
                  <a:cxn ang="0">
                    <a:pos x="connsiteX1" y="connsiteY1"/>
                  </a:cxn>
                  <a:cxn ang="0">
                    <a:pos x="connsiteX2" y="connsiteY2"/>
                  </a:cxn>
                  <a:cxn ang="0">
                    <a:pos x="connsiteX3" y="connsiteY3"/>
                  </a:cxn>
                </a:cxnLst>
                <a:rect l="l" t="t" r="r" b="b"/>
                <a:pathLst>
                  <a:path w="2348809" h="4093820">
                    <a:moveTo>
                      <a:pt x="1745011" y="0"/>
                    </a:moveTo>
                    <a:lnTo>
                      <a:pt x="2348809" y="0"/>
                    </a:lnTo>
                    <a:lnTo>
                      <a:pt x="2348809" y="4093820"/>
                    </a:lnTo>
                    <a:lnTo>
                      <a:pt x="0" y="1745011"/>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76"/>
              <p:cNvSpPr/>
              <p:nvPr/>
            </p:nvSpPr>
            <p:spPr>
              <a:xfrm>
                <a:off x="10162404" y="-57149"/>
                <a:ext cx="2057866" cy="3802641"/>
              </a:xfrm>
              <a:custGeom>
                <a:avLst/>
                <a:gdLst>
                  <a:gd name="connsiteX0" fmla="*/ 1744775 w 2057866"/>
                  <a:gd name="connsiteY0" fmla="*/ 0 h 3802641"/>
                  <a:gd name="connsiteX1" fmla="*/ 2057866 w 2057866"/>
                  <a:gd name="connsiteY1" fmla="*/ 0 h 3802641"/>
                  <a:gd name="connsiteX2" fmla="*/ 2057866 w 2057866"/>
                  <a:gd name="connsiteY2" fmla="*/ 3802641 h 3802641"/>
                  <a:gd name="connsiteX3" fmla="*/ 0 w 2057866"/>
                  <a:gd name="connsiteY3" fmla="*/ 1744775 h 3802641"/>
                </a:gdLst>
                <a:ahLst/>
                <a:cxnLst>
                  <a:cxn ang="0">
                    <a:pos x="connsiteX0" y="connsiteY0"/>
                  </a:cxn>
                  <a:cxn ang="0">
                    <a:pos x="connsiteX1" y="connsiteY1"/>
                  </a:cxn>
                  <a:cxn ang="0">
                    <a:pos x="connsiteX2" y="connsiteY2"/>
                  </a:cxn>
                  <a:cxn ang="0">
                    <a:pos x="connsiteX3" y="connsiteY3"/>
                  </a:cxn>
                </a:cxnLst>
                <a:rect l="l" t="t" r="r" b="b"/>
                <a:pathLst>
                  <a:path w="2057866" h="3802641">
                    <a:moveTo>
                      <a:pt x="1744775" y="0"/>
                    </a:moveTo>
                    <a:lnTo>
                      <a:pt x="2057866" y="0"/>
                    </a:lnTo>
                    <a:lnTo>
                      <a:pt x="2057866" y="3802641"/>
                    </a:lnTo>
                    <a:lnTo>
                      <a:pt x="0" y="1744775"/>
                    </a:lnTo>
                    <a:close/>
                  </a:path>
                </a:pathLst>
              </a:custGeom>
              <a:noFill/>
              <a:ln w="57150">
                <a:gradFill flip="none" rotWithShape="1">
                  <a:gsLst>
                    <a:gs pos="0">
                      <a:srgbClr val="D7B26C"/>
                    </a:gs>
                    <a:gs pos="31000">
                      <a:srgbClr val="D7B26C">
                        <a:alpha val="27000"/>
                      </a:srgbClr>
                    </a:gs>
                    <a:gs pos="65000">
                      <a:srgbClr val="D7B26C"/>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68"/>
              <p:cNvSpPr/>
              <p:nvPr/>
            </p:nvSpPr>
            <p:spPr>
              <a:xfrm>
                <a:off x="9629471" y="857250"/>
                <a:ext cx="2601373" cy="5143500"/>
              </a:xfrm>
              <a:custGeom>
                <a:avLst/>
                <a:gdLst>
                  <a:gd name="connsiteX0" fmla="*/ 2571750 w 2601373"/>
                  <a:gd name="connsiteY0" fmla="*/ 0 h 5143500"/>
                  <a:gd name="connsiteX1" fmla="*/ 2601373 w 2601373"/>
                  <a:gd name="connsiteY1" fmla="*/ 29623 h 5143500"/>
                  <a:gd name="connsiteX2" fmla="*/ 2601373 w 2601373"/>
                  <a:gd name="connsiteY2" fmla="*/ 5113877 h 5143500"/>
                  <a:gd name="connsiteX3" fmla="*/ 2571750 w 2601373"/>
                  <a:gd name="connsiteY3" fmla="*/ 5143500 h 5143500"/>
                  <a:gd name="connsiteX4" fmla="*/ 0 w 2601373"/>
                  <a:gd name="connsiteY4" fmla="*/ 257175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1373" h="5143500">
                    <a:moveTo>
                      <a:pt x="2571750" y="0"/>
                    </a:moveTo>
                    <a:lnTo>
                      <a:pt x="2601373" y="29623"/>
                    </a:lnTo>
                    <a:lnTo>
                      <a:pt x="2601373" y="5113877"/>
                    </a:lnTo>
                    <a:lnTo>
                      <a:pt x="2571750" y="5143500"/>
                    </a:lnTo>
                    <a:lnTo>
                      <a:pt x="0" y="2571750"/>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62"/>
              <p:cNvSpPr/>
              <p:nvPr/>
            </p:nvSpPr>
            <p:spPr>
              <a:xfrm>
                <a:off x="10734370" y="1962150"/>
                <a:ext cx="1466850" cy="2933700"/>
              </a:xfrm>
              <a:custGeom>
                <a:avLst/>
                <a:gdLst>
                  <a:gd name="connsiteX0" fmla="*/ 1466850 w 1466850"/>
                  <a:gd name="connsiteY0" fmla="*/ 0 h 2933700"/>
                  <a:gd name="connsiteX1" fmla="*/ 1466850 w 1466850"/>
                  <a:gd name="connsiteY1" fmla="*/ 2933700 h 2933700"/>
                  <a:gd name="connsiteX2" fmla="*/ 0 w 1466850"/>
                  <a:gd name="connsiteY2" fmla="*/ 1466850 h 2933700"/>
                </a:gdLst>
                <a:ahLst/>
                <a:cxnLst>
                  <a:cxn ang="0">
                    <a:pos x="connsiteX0" y="connsiteY0"/>
                  </a:cxn>
                  <a:cxn ang="0">
                    <a:pos x="connsiteX1" y="connsiteY1"/>
                  </a:cxn>
                  <a:cxn ang="0">
                    <a:pos x="connsiteX2" y="connsiteY2"/>
                  </a:cxn>
                </a:cxnLst>
                <a:rect l="l" t="t" r="r" b="b"/>
                <a:pathLst>
                  <a:path w="1466850" h="2933700">
                    <a:moveTo>
                      <a:pt x="1466850" y="0"/>
                    </a:moveTo>
                    <a:lnTo>
                      <a:pt x="1466850" y="2933700"/>
                    </a:lnTo>
                    <a:lnTo>
                      <a:pt x="0" y="1466850"/>
                    </a:lnTo>
                    <a:close/>
                  </a:path>
                </a:pathLst>
              </a:custGeom>
              <a:solidFill>
                <a:srgbClr val="7E1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74"/>
              <p:cNvSpPr/>
              <p:nvPr/>
            </p:nvSpPr>
            <p:spPr>
              <a:xfrm>
                <a:off x="11237917" y="2465696"/>
                <a:ext cx="973877" cy="1926608"/>
              </a:xfrm>
              <a:custGeom>
                <a:avLst/>
                <a:gdLst>
                  <a:gd name="connsiteX0" fmla="*/ 963304 w 973877"/>
                  <a:gd name="connsiteY0" fmla="*/ 0 h 1926608"/>
                  <a:gd name="connsiteX1" fmla="*/ 973877 w 973877"/>
                  <a:gd name="connsiteY1" fmla="*/ 10573 h 1926608"/>
                  <a:gd name="connsiteX2" fmla="*/ 973877 w 973877"/>
                  <a:gd name="connsiteY2" fmla="*/ 1916035 h 1926608"/>
                  <a:gd name="connsiteX3" fmla="*/ 963304 w 973877"/>
                  <a:gd name="connsiteY3" fmla="*/ 1926608 h 1926608"/>
                  <a:gd name="connsiteX4" fmla="*/ 0 w 973877"/>
                  <a:gd name="connsiteY4" fmla="*/ 963304 h 1926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3877" h="1926608">
                    <a:moveTo>
                      <a:pt x="963304" y="0"/>
                    </a:moveTo>
                    <a:lnTo>
                      <a:pt x="973877" y="10573"/>
                    </a:lnTo>
                    <a:lnTo>
                      <a:pt x="973877" y="1916035"/>
                    </a:lnTo>
                    <a:lnTo>
                      <a:pt x="963304" y="1926608"/>
                    </a:lnTo>
                    <a:lnTo>
                      <a:pt x="0" y="963304"/>
                    </a:lnTo>
                    <a:close/>
                  </a:path>
                </a:pathLst>
              </a:custGeom>
              <a:noFill/>
              <a:ln w="57150">
                <a:gradFill flip="none" rotWithShape="1">
                  <a:gsLst>
                    <a:gs pos="0">
                      <a:srgbClr val="D7B26C"/>
                    </a:gs>
                    <a:gs pos="57000">
                      <a:srgbClr val="D7B26C">
                        <a:alpha val="28000"/>
                      </a:srgbClr>
                    </a:gs>
                    <a:gs pos="100000">
                      <a:srgbClr val="D7B26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副标题 2"/>
          <p:cNvSpPr txBox="1"/>
          <p:nvPr>
            <p:custDataLst>
              <p:tags r:id="rId1"/>
            </p:custDataLst>
          </p:nvPr>
        </p:nvSpPr>
        <p:spPr>
          <a:xfrm>
            <a:off x="8622030" y="5727065"/>
            <a:ext cx="2528570" cy="40005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0" lang="en-US" sz="2000" i="0" u="none" strike="noStrike" kern="1200" cap="none" spc="0" normalizeH="0" baseline="0" noProof="0" dirty="0">
                <a:ln>
                  <a:noFill/>
                </a:ln>
                <a:solidFill>
                  <a:schemeClr val="tx1">
                    <a:lumMod val="65000"/>
                    <a:lumOff val="35000"/>
                  </a:schemeClr>
                </a:solidFill>
                <a:effectLst/>
                <a:uLnTx/>
                <a:uFillTx/>
                <a:latin typeface="华文中宋" panose="02010600040101010101" charset="-122"/>
                <a:ea typeface="华文中宋" panose="02010600040101010101" charset="-122"/>
                <a:cs typeface="+mn-cs"/>
              </a:rPr>
              <a:t> 202</a:t>
            </a:r>
            <a:r>
              <a:rPr kumimoji="0" lang="en-US" altLang="zh-CN" sz="2000" i="0" u="none" strike="noStrike" kern="1200" cap="none" spc="0" normalizeH="0" baseline="0" noProof="0" dirty="0">
                <a:ln>
                  <a:noFill/>
                </a:ln>
                <a:solidFill>
                  <a:schemeClr val="tx1">
                    <a:lumMod val="65000"/>
                    <a:lumOff val="35000"/>
                  </a:schemeClr>
                </a:solidFill>
                <a:effectLst/>
                <a:uLnTx/>
                <a:uFillTx/>
                <a:latin typeface="华文中宋" panose="02010600040101010101" charset="-122"/>
                <a:ea typeface="华文中宋" panose="02010600040101010101" charset="-122"/>
                <a:cs typeface="+mn-cs"/>
              </a:rPr>
              <a:t>5</a:t>
            </a:r>
            <a:r>
              <a:rPr kumimoji="0" lang="zh-CN" altLang="en-US" sz="2000" i="0" u="none" strike="noStrike" kern="1200" cap="none" spc="0" normalizeH="0" baseline="0" noProof="0" dirty="0">
                <a:ln>
                  <a:noFill/>
                </a:ln>
                <a:solidFill>
                  <a:schemeClr val="tx1">
                    <a:lumMod val="65000"/>
                    <a:lumOff val="35000"/>
                  </a:schemeClr>
                </a:solidFill>
                <a:effectLst/>
                <a:uLnTx/>
                <a:uFillTx/>
                <a:latin typeface="华文中宋" panose="02010600040101010101" charset="-122"/>
                <a:ea typeface="华文中宋" panose="02010600040101010101" charset="-122"/>
                <a:cs typeface="+mn-cs"/>
              </a:rPr>
              <a:t>年</a:t>
            </a:r>
            <a:r>
              <a:rPr lang="en-US" altLang="zh-CN" sz="2000" dirty="0">
                <a:solidFill>
                  <a:schemeClr val="tx1">
                    <a:lumMod val="65000"/>
                    <a:lumOff val="35000"/>
                  </a:schemeClr>
                </a:solidFill>
                <a:latin typeface="华文中宋" panose="02010600040101010101" charset="-122"/>
                <a:ea typeface="华文中宋" panose="02010600040101010101" charset="-122"/>
              </a:rPr>
              <a:t>10</a:t>
            </a:r>
            <a:r>
              <a:rPr lang="zh-CN" altLang="en-US" sz="2000" dirty="0">
                <a:solidFill>
                  <a:schemeClr val="tx1">
                    <a:lumMod val="65000"/>
                    <a:lumOff val="35000"/>
                  </a:schemeClr>
                </a:solidFill>
                <a:latin typeface="华文中宋" panose="02010600040101010101" charset="-122"/>
                <a:ea typeface="华文中宋" panose="02010600040101010101" charset="-122"/>
              </a:rPr>
              <a:t>月</a:t>
            </a:r>
            <a:r>
              <a:rPr kumimoji="0" lang="en-US" sz="2000" i="0" u="none" strike="noStrike" kern="1200" cap="none" spc="0" normalizeH="0" baseline="0" noProof="0" dirty="0">
                <a:ln>
                  <a:noFill/>
                </a:ln>
                <a:solidFill>
                  <a:schemeClr val="tx1">
                    <a:lumMod val="65000"/>
                    <a:lumOff val="35000"/>
                  </a:schemeClr>
                </a:solidFill>
                <a:effectLst/>
                <a:uLnTx/>
                <a:uFillTx/>
                <a:latin typeface="华文中宋" panose="02010600040101010101" charset="-122"/>
                <a:ea typeface="华文中宋" panose="02010600040101010101" charset="-122"/>
                <a:cs typeface="+mn-cs"/>
              </a:rPr>
              <a:t>17</a:t>
            </a:r>
            <a:r>
              <a:rPr kumimoji="0" lang="zh-CN" altLang="en-US" sz="2000" i="0" u="none" strike="noStrike" kern="1200" cap="none" spc="0" normalizeH="0" baseline="0" noProof="0" dirty="0">
                <a:ln>
                  <a:noFill/>
                </a:ln>
                <a:solidFill>
                  <a:schemeClr val="tx1">
                    <a:lumMod val="65000"/>
                    <a:lumOff val="35000"/>
                  </a:schemeClr>
                </a:solidFill>
                <a:effectLst/>
                <a:uLnTx/>
                <a:uFillTx/>
                <a:latin typeface="华文中宋" panose="02010600040101010101" charset="-122"/>
                <a:ea typeface="华文中宋" panose="02010600040101010101" charset="-122"/>
                <a:cs typeface="+mn-cs"/>
              </a:rPr>
              <a:t>日</a:t>
            </a:r>
            <a:endParaRPr kumimoji="0" lang="en-US" sz="2000" i="0" u="none" strike="noStrike" kern="1200" cap="none" spc="0" normalizeH="0" baseline="0" noProof="0" dirty="0">
              <a:ln>
                <a:noFill/>
              </a:ln>
              <a:solidFill>
                <a:schemeClr val="tx1">
                  <a:lumMod val="65000"/>
                  <a:lumOff val="35000"/>
                </a:schemeClr>
              </a:solidFill>
              <a:effectLst/>
              <a:uLnTx/>
              <a:uFillTx/>
              <a:latin typeface="华文中宋" panose="02010600040101010101" charset="-122"/>
              <a:ea typeface="华文中宋" panose="02010600040101010101" charset="-122"/>
              <a:cs typeface="+mn-cs"/>
            </a:endParaRPr>
          </a:p>
        </p:txBody>
      </p:sp>
      <p:sp>
        <p:nvSpPr>
          <p:cNvPr id="19" name="标题 1"/>
          <p:cNvSpPr txBox="1"/>
          <p:nvPr/>
        </p:nvSpPr>
        <p:spPr>
          <a:xfrm>
            <a:off x="3416330" y="3027903"/>
            <a:ext cx="8281304" cy="1056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defRPr/>
            </a:pPr>
            <a:r>
              <a:rPr lang="zh-CN" altLang="en-US" b="1" dirty="0">
                <a:solidFill>
                  <a:srgbClr val="7E1B6A"/>
                </a:solidFill>
                <a:latin typeface="华文中宋" panose="02010600040101010101" charset="-122"/>
                <a:ea typeface="华文中宋" panose="02010600040101010101" charset="-122"/>
              </a:rPr>
              <a:t>响应式布局和</a:t>
            </a:r>
            <a:r>
              <a:rPr lang="en-US" altLang="zh-CN" b="1" dirty="0">
                <a:solidFill>
                  <a:srgbClr val="7E1B6A"/>
                </a:solidFill>
                <a:latin typeface="华文中宋" panose="02010600040101010101" charset="-122"/>
                <a:ea typeface="华文中宋" panose="02010600040101010101" charset="-122"/>
              </a:rPr>
              <a:t>CSS3</a:t>
            </a:r>
            <a:endParaRPr kumimoji="0" lang="zh-CN" altLang="en-US" b="1" i="0" u="none" strike="noStrike" cap="none" spc="0" normalizeH="0" baseline="0" dirty="0">
              <a:solidFill>
                <a:srgbClr val="7E1B6A"/>
              </a:solidFill>
              <a:latin typeface="华文中宋" panose="02010600040101010101" charset="-122"/>
              <a:ea typeface="华文中宋" panose="02010600040101010101" charset="-122"/>
            </a:endParaRPr>
          </a:p>
        </p:txBody>
      </p:sp>
      <p:pic>
        <p:nvPicPr>
          <p:cNvPr id="20" name="图片 19"/>
          <p:cNvPicPr>
            <a:picLocks noChangeAspect="1"/>
          </p:cNvPicPr>
          <p:nvPr/>
        </p:nvPicPr>
        <p:blipFill rotWithShape="1">
          <a:blip r:embed="rId2" cstate="print">
            <a:extLst>
              <a:ext uri="{28A0092B-C50C-407E-A947-70E740481C1C}">
                <a14:useLocalDpi xmlns:a14="http://schemas.microsoft.com/office/drawing/2010/main" val="0"/>
              </a:ext>
            </a:extLst>
          </a:blip>
          <a:srcRect l="7005" t="34195" r="5074" b="21279"/>
          <a:stretch>
            <a:fillRect/>
          </a:stretch>
        </p:blipFill>
        <p:spPr>
          <a:xfrm>
            <a:off x="8008958" y="329946"/>
            <a:ext cx="3361056" cy="1054607"/>
          </a:xfrm>
          <a:prstGeom prst="rect">
            <a:avLst/>
          </a:prstGeom>
        </p:spPr>
      </p:pic>
      <p:sp>
        <p:nvSpPr>
          <p:cNvPr id="2" name="灯片编号占位符 1"/>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复杂媒体查询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3" name="文本框 12"/>
          <p:cNvSpPr txBox="1"/>
          <p:nvPr/>
        </p:nvSpPr>
        <p:spPr>
          <a:xfrm>
            <a:off x="798046" y="1625309"/>
            <a:ext cx="11099663" cy="830868"/>
          </a:xfrm>
          <a:prstGeom prst="rect">
            <a:avLst/>
          </a:prstGeom>
          <a:noFill/>
        </p:spPr>
        <p:txBody>
          <a:bodyPr wrap="square">
            <a:spAutoFit/>
          </a:bodyPr>
          <a:lstStyle/>
          <a:p>
            <a:pPr>
              <a:lnSpc>
                <a:spcPct val="150000"/>
              </a:lnSpc>
            </a:pPr>
            <a:r>
              <a:rPr lang="en-US" altLang="zh-CN" sz="1700" dirty="0">
                <a:latin typeface="STZhongsong" panose="02010600040101010101" pitchFamily="2" charset="-122"/>
                <a:ea typeface="STZhongsong" panose="02010600040101010101" pitchFamily="2" charset="-122"/>
              </a:rPr>
              <a:t>3</a:t>
            </a:r>
            <a:r>
              <a:rPr lang="zh-CN" altLang="en-US" sz="1700" dirty="0">
                <a:latin typeface="STZhongsong" panose="02010600040101010101" pitchFamily="2" charset="-122"/>
                <a:ea typeface="STZhongsong" panose="02010600040101010101" pitchFamily="2" charset="-122"/>
              </a:rPr>
              <a:t>、逗号</a:t>
            </a:r>
            <a:endParaRPr lang="zh-CN" altLang="en-US" sz="1700" dirty="0">
              <a:latin typeface="STZhongsong" panose="02010600040101010101" pitchFamily="2" charset="-122"/>
              <a:ea typeface="STZhongsong" panose="02010600040101010101" pitchFamily="2" charset="-122"/>
            </a:endParaRPr>
          </a:p>
          <a:p>
            <a:pPr>
              <a:lnSpc>
                <a:spcPct val="150000"/>
              </a:lnSpc>
            </a:pPr>
            <a:r>
              <a:rPr lang="zh-CN" altLang="en-US" sz="1700" dirty="0">
                <a:latin typeface="STZhongsong" panose="02010600040101010101" pitchFamily="2" charset="-122"/>
                <a:ea typeface="STZhongsong" panose="02010600040101010101" pitchFamily="2" charset="-122"/>
              </a:rPr>
              <a:t>逗号分隔多个媒体查询条件时，相当于</a:t>
            </a:r>
            <a:r>
              <a:rPr lang="en-GB" altLang="zh-CN" sz="1700" dirty="0">
                <a:latin typeface="STZhongsong" panose="02010600040101010101" pitchFamily="2" charset="-122"/>
                <a:ea typeface="STZhongsong" panose="02010600040101010101" pitchFamily="2" charset="-122"/>
              </a:rPr>
              <a:t>or</a:t>
            </a:r>
            <a:r>
              <a:rPr lang="zh-CN" altLang="en-GB" sz="1700" dirty="0">
                <a:latin typeface="STZhongsong" panose="02010600040101010101" pitchFamily="2" charset="-122"/>
                <a:ea typeface="STZhongsong" panose="02010600040101010101" pitchFamily="2" charset="-122"/>
              </a:rPr>
              <a:t>，</a:t>
            </a:r>
            <a:r>
              <a:rPr lang="zh-CN" altLang="en-US" sz="1700" dirty="0">
                <a:latin typeface="STZhongsong" panose="02010600040101010101" pitchFamily="2" charset="-122"/>
                <a:ea typeface="STZhongsong" panose="02010600040101010101" pitchFamily="2" charset="-122"/>
              </a:rPr>
              <a:t>表示满足其中任意一个条件都会应用对应的样式。</a:t>
            </a:r>
            <a:endParaRPr lang="zh-CN" altLang="en-US" sz="1700" dirty="0">
              <a:latin typeface="STZhongsong" panose="02010600040101010101" pitchFamily="2" charset="-122"/>
              <a:ea typeface="STZhongsong" panose="02010600040101010101" pitchFamily="2" charset="-122"/>
            </a:endParaRPr>
          </a:p>
        </p:txBody>
      </p:sp>
      <p:pic>
        <p:nvPicPr>
          <p:cNvPr id="11" name="图片 10"/>
          <p:cNvPicPr>
            <a:picLocks noChangeAspect="1"/>
          </p:cNvPicPr>
          <p:nvPr/>
        </p:nvPicPr>
        <p:blipFill>
          <a:blip r:embed="rId1"/>
          <a:stretch>
            <a:fillRect/>
          </a:stretch>
        </p:blipFill>
        <p:spPr>
          <a:xfrm>
            <a:off x="906220" y="2513105"/>
            <a:ext cx="7943029" cy="1893158"/>
          </a:xfrm>
          <a:prstGeom prst="rect">
            <a:avLst/>
          </a:prstGeom>
        </p:spPr>
      </p:pic>
      <p:sp>
        <p:nvSpPr>
          <p:cNvPr id="14" name="文本框 13"/>
          <p:cNvSpPr txBox="1"/>
          <p:nvPr/>
        </p:nvSpPr>
        <p:spPr>
          <a:xfrm>
            <a:off x="798045" y="4586360"/>
            <a:ext cx="11173237" cy="369332"/>
          </a:xfrm>
          <a:prstGeom prst="rect">
            <a:avLst/>
          </a:prstGeom>
          <a:noFill/>
        </p:spPr>
        <p:txBody>
          <a:bodyPr wrap="square">
            <a:spAutoFit/>
          </a:bodyPr>
          <a:lstStyle/>
          <a:p>
            <a:r>
              <a:rPr lang="zh-CN" altLang="en-US" sz="1800" dirty="0">
                <a:latin typeface="STZhongsong" panose="02010600040101010101" pitchFamily="2" charset="-122"/>
                <a:ea typeface="STZhongsong" panose="02010600040101010101" pitchFamily="2" charset="-122"/>
              </a:rPr>
              <a:t>文本会在视口至少为 </a:t>
            </a:r>
            <a:r>
              <a:rPr lang="en-US" altLang="zh-CN" sz="1800" dirty="0">
                <a:latin typeface="STZhongsong" panose="02010600040101010101" pitchFamily="2" charset="-122"/>
                <a:ea typeface="STZhongsong" panose="02010600040101010101" pitchFamily="2" charset="-122"/>
              </a:rPr>
              <a:t>400 </a:t>
            </a:r>
            <a:r>
              <a:rPr lang="zh-CN" altLang="en-US" sz="1800" dirty="0">
                <a:latin typeface="STZhongsong" panose="02010600040101010101" pitchFamily="2" charset="-122"/>
                <a:ea typeface="STZhongsong" panose="02010600040101010101" pitchFamily="2" charset="-122"/>
              </a:rPr>
              <a:t>像素宽的时候或者设备处于横放状态的时候变为蓝色。</a:t>
            </a:r>
            <a:endParaRPr lang="zh-CN" altLang="en-US" sz="1800" dirty="0">
              <a:latin typeface="STZhongsong" panose="02010600040101010101" pitchFamily="2" charset="-122"/>
              <a:ea typeface="STZhongsong" panose="02010600040101010101" pitchFamily="2"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GB"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link</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方式添加媒体查询方式</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3" name="文本框 12"/>
          <p:cNvSpPr txBox="1"/>
          <p:nvPr/>
        </p:nvSpPr>
        <p:spPr>
          <a:xfrm>
            <a:off x="798047" y="1870056"/>
            <a:ext cx="11099663" cy="2120773"/>
          </a:xfrm>
          <a:prstGeom prst="rect">
            <a:avLst/>
          </a:prstGeom>
          <a:noFill/>
        </p:spPr>
        <p:txBody>
          <a:bodyPr wrap="square">
            <a:spAutoFit/>
          </a:bodyPr>
          <a:lstStyle/>
          <a:p>
            <a:pPr>
              <a:lnSpc>
                <a:spcPct val="150000"/>
              </a:lnSpc>
            </a:pPr>
            <a:r>
              <a:rPr lang="zh-CN" altLang="en-US" dirty="0">
                <a:latin typeface="STZhongsong" panose="02010600040101010101" pitchFamily="2" charset="-122"/>
                <a:ea typeface="STZhongsong" panose="02010600040101010101" pitchFamily="2" charset="-122"/>
              </a:rPr>
              <a:t>可以使用</a:t>
            </a:r>
            <a:r>
              <a:rPr lang="en-US" altLang="zh-CN" dirty="0">
                <a:latin typeface="STZhongsong" panose="02010600040101010101" pitchFamily="2" charset="-122"/>
                <a:ea typeface="STZhongsong" panose="02010600040101010101" pitchFamily="2" charset="-122"/>
              </a:rPr>
              <a:t>link</a:t>
            </a:r>
            <a:r>
              <a:rPr lang="zh-CN" altLang="en-US" dirty="0">
                <a:latin typeface="STZhongsong" panose="02010600040101010101" pitchFamily="2" charset="-122"/>
                <a:ea typeface="STZhongsong" panose="02010600040101010101" pitchFamily="2" charset="-122"/>
              </a:rPr>
              <a:t>标签的</a:t>
            </a:r>
            <a:r>
              <a:rPr lang="en-US" altLang="zh-CN" dirty="0">
                <a:latin typeface="STZhongsong" panose="02010600040101010101" pitchFamily="2" charset="-122"/>
                <a:ea typeface="STZhongsong" panose="02010600040101010101" pitchFamily="2" charset="-122"/>
              </a:rPr>
              <a:t>media</a:t>
            </a:r>
            <a:r>
              <a:rPr lang="zh-CN" altLang="en-US" dirty="0">
                <a:latin typeface="STZhongsong" panose="02010600040101010101" pitchFamily="2" charset="-122"/>
                <a:ea typeface="STZhongsong" panose="02010600040101010101" pitchFamily="2" charset="-122"/>
              </a:rPr>
              <a:t>属性完成特定样式的呈现，例如下面代码可以在宽度小于或等于</a:t>
            </a:r>
            <a:r>
              <a:rPr lang="en-US" altLang="zh-CN" dirty="0">
                <a:latin typeface="STZhongsong" panose="02010600040101010101" pitchFamily="2" charset="-122"/>
                <a:ea typeface="STZhongsong" panose="02010600040101010101" pitchFamily="2" charset="-122"/>
              </a:rPr>
              <a:t>800px</a:t>
            </a:r>
            <a:r>
              <a:rPr lang="zh-CN" altLang="en-US" dirty="0">
                <a:latin typeface="STZhongsong" panose="02010600040101010101" pitchFamily="2" charset="-122"/>
                <a:ea typeface="STZhongsong" panose="02010600040101010101" pitchFamily="2" charset="-122"/>
              </a:rPr>
              <a:t>时应用</a:t>
            </a:r>
            <a:r>
              <a:rPr lang="en-US" altLang="zh-CN" dirty="0" err="1">
                <a:latin typeface="STZhongsong" panose="02010600040101010101" pitchFamily="2" charset="-122"/>
                <a:ea typeface="STZhongsong" panose="02010600040101010101" pitchFamily="2" charset="-122"/>
              </a:rPr>
              <a:t>middle.css</a:t>
            </a:r>
            <a:r>
              <a:rPr lang="zh-CN" altLang="en-US" dirty="0">
                <a:latin typeface="STZhongsong" panose="02010600040101010101" pitchFamily="2" charset="-122"/>
                <a:ea typeface="STZhongsong" panose="02010600040101010101" pitchFamily="2" charset="-122"/>
              </a:rPr>
              <a:t>样式。</a:t>
            </a:r>
            <a:endParaRPr lang="zh-CN" altLang="en-US" dirty="0">
              <a:latin typeface="STZhongsong" panose="02010600040101010101" pitchFamily="2" charset="-122"/>
              <a:ea typeface="STZhongsong" panose="02010600040101010101" pitchFamily="2" charset="-122"/>
            </a:endParaRPr>
          </a:p>
          <a:p>
            <a:pPr>
              <a:lnSpc>
                <a:spcPct val="150000"/>
              </a:lnSpc>
            </a:pPr>
            <a:endParaRPr lang="zh-CN" altLang="en-US" dirty="0">
              <a:latin typeface="STZhongsong" panose="02010600040101010101" pitchFamily="2" charset="-122"/>
              <a:ea typeface="STZhongsong" panose="02010600040101010101" pitchFamily="2" charset="-122"/>
            </a:endParaRPr>
          </a:p>
          <a:p>
            <a:pPr>
              <a:lnSpc>
                <a:spcPct val="150000"/>
              </a:lnSpc>
            </a:pPr>
            <a:r>
              <a:rPr lang="en-US" altLang="zh-CN" dirty="0">
                <a:latin typeface="STZhongsong" panose="02010600040101010101" pitchFamily="2" charset="-122"/>
                <a:ea typeface="STZhongsong" panose="02010600040101010101" pitchFamily="2" charset="-122"/>
              </a:rPr>
              <a:t>&lt;link </a:t>
            </a:r>
            <a:r>
              <a:rPr lang="en-US" altLang="zh-CN" dirty="0" err="1">
                <a:latin typeface="STZhongsong" panose="02010600040101010101" pitchFamily="2" charset="-122"/>
                <a:ea typeface="STZhongsong" panose="02010600040101010101" pitchFamily="2" charset="-122"/>
              </a:rPr>
              <a:t>rel</a:t>
            </a:r>
            <a:r>
              <a:rPr lang="en-US" altLang="zh-CN" dirty="0">
                <a:latin typeface="STZhongsong" panose="02010600040101010101" pitchFamily="2" charset="-122"/>
                <a:ea typeface="STZhongsong" panose="02010600040101010101" pitchFamily="2" charset="-122"/>
              </a:rPr>
              <a:t>=“stylesheet” media=“max-width:800px” </a:t>
            </a:r>
            <a:r>
              <a:rPr lang="en-US" altLang="zh-CN" dirty="0" err="1">
                <a:latin typeface="STZhongsong" panose="02010600040101010101" pitchFamily="2" charset="-122"/>
                <a:ea typeface="STZhongsong" panose="02010600040101010101" pitchFamily="2" charset="-122"/>
              </a:rPr>
              <a:t>href</a:t>
            </a:r>
            <a:r>
              <a:rPr lang="en-US" altLang="zh-CN" dirty="0">
                <a:latin typeface="STZhongsong" panose="02010600040101010101" pitchFamily="2" charset="-122"/>
                <a:ea typeface="STZhongsong" panose="02010600040101010101" pitchFamily="2" charset="-122"/>
              </a:rPr>
              <a:t>=“</a:t>
            </a:r>
            <a:r>
              <a:rPr lang="en-US" altLang="zh-CN" dirty="0" err="1">
                <a:latin typeface="STZhongsong" panose="02010600040101010101" pitchFamily="2" charset="-122"/>
                <a:ea typeface="STZhongsong" panose="02010600040101010101" pitchFamily="2" charset="-122"/>
              </a:rPr>
              <a:t>middle.css</a:t>
            </a:r>
            <a:r>
              <a:rPr lang="en-US" altLang="zh-CN" dirty="0">
                <a:latin typeface="STZhongsong" panose="02010600040101010101" pitchFamily="2" charset="-122"/>
                <a:ea typeface="STZhongsong" panose="02010600040101010101" pitchFamily="2" charset="-122"/>
              </a:rPr>
              <a:t>” /&gt;</a:t>
            </a:r>
            <a:endParaRPr lang="en-US" altLang="zh-CN" dirty="0">
              <a:latin typeface="STZhongsong" panose="02010600040101010101" pitchFamily="2" charset="-122"/>
              <a:ea typeface="STZhongsong" panose="02010600040101010101" pitchFamily="2" charset="-122"/>
            </a:endParaRPr>
          </a:p>
          <a:p>
            <a:pPr>
              <a:lnSpc>
                <a:spcPct val="150000"/>
              </a:lnSpc>
            </a:pPr>
            <a:endParaRPr lang="en-US" altLang="zh-CN" dirty="0">
              <a:latin typeface="STZhongsong" panose="02010600040101010101" pitchFamily="2" charset="-122"/>
              <a:ea typeface="STZhongsong" panose="0201060004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案例</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0" name="矩形 9"/>
          <p:cNvSpPr/>
          <p:nvPr/>
        </p:nvSpPr>
        <p:spPr>
          <a:xfrm>
            <a:off x="788938" y="1625309"/>
            <a:ext cx="11015133" cy="966483"/>
          </a:xfrm>
          <a:prstGeom prst="rect">
            <a:avLst/>
          </a:prstGeom>
        </p:spPr>
        <p:txBody>
          <a:bodyPr wrap="square">
            <a:spAutoFit/>
          </a:bodyPr>
          <a:lstStyle/>
          <a:p>
            <a:pPr>
              <a:lnSpc>
                <a:spcPct val="150000"/>
              </a:lnSpc>
            </a:pPr>
            <a:r>
              <a:rPr lang="en-US" altLang="zh-CN" sz="2000" dirty="0">
                <a:latin typeface="STZhongsong" panose="02010600040101010101" pitchFamily="2" charset="-122"/>
                <a:ea typeface="STZhongsong" panose="02010600040101010101" pitchFamily="2" charset="-122"/>
              </a:rPr>
              <a:t>1</a:t>
            </a:r>
            <a:r>
              <a:rPr lang="zh-CN" altLang="en-US" sz="2000" dirty="0">
                <a:latin typeface="STZhongsong" panose="02010600040101010101" pitchFamily="2" charset="-122"/>
                <a:ea typeface="STZhongsong" panose="02010600040101010101" pitchFamily="2" charset="-122"/>
              </a:rPr>
              <a:t>、应用媒体查询和网格布局，完成响应式布局，当宽度大于</a:t>
            </a:r>
            <a:r>
              <a:rPr lang="en-US" altLang="zh-CN" sz="2000" dirty="0">
                <a:latin typeface="STZhongsong" panose="02010600040101010101" pitchFamily="2" charset="-122"/>
                <a:ea typeface="STZhongsong" panose="02010600040101010101" pitchFamily="2" charset="-122"/>
              </a:rPr>
              <a:t>600px</a:t>
            </a:r>
            <a:r>
              <a:rPr lang="zh-CN" altLang="en-US" sz="2000" dirty="0">
                <a:latin typeface="STZhongsong" panose="02010600040101010101" pitchFamily="2" charset="-122"/>
                <a:ea typeface="STZhongsong" panose="02010600040101010101" pitchFamily="2" charset="-122"/>
              </a:rPr>
              <a:t>时，呈现如左图所示的布局，当宽度小于或等于</a:t>
            </a:r>
            <a:r>
              <a:rPr lang="en-US" altLang="zh-CN" sz="2000" dirty="0">
                <a:latin typeface="STZhongsong" panose="02010600040101010101" pitchFamily="2" charset="-122"/>
                <a:ea typeface="STZhongsong" panose="02010600040101010101" pitchFamily="2" charset="-122"/>
              </a:rPr>
              <a:t>600px</a:t>
            </a:r>
            <a:r>
              <a:rPr lang="zh-CN" altLang="en-US" sz="2000" dirty="0">
                <a:latin typeface="STZhongsong" panose="02010600040101010101" pitchFamily="2" charset="-122"/>
                <a:ea typeface="STZhongsong" panose="02010600040101010101" pitchFamily="2" charset="-122"/>
              </a:rPr>
              <a:t>时，呈现如右图所示的布局。</a:t>
            </a:r>
            <a:endParaRPr lang="zh-CN" altLang="en-US" sz="2000" dirty="0">
              <a:latin typeface="STZhongsong" panose="02010600040101010101" pitchFamily="2" charset="-122"/>
              <a:ea typeface="STZhongsong" panose="02010600040101010101" pitchFamily="2" charset="-122"/>
            </a:endParaRPr>
          </a:p>
        </p:txBody>
      </p:sp>
      <p:pic>
        <p:nvPicPr>
          <p:cNvPr id="2" name="图片 1"/>
          <p:cNvPicPr>
            <a:picLocks noChangeAspect="1"/>
          </p:cNvPicPr>
          <p:nvPr/>
        </p:nvPicPr>
        <p:blipFill>
          <a:blip r:embed="rId1"/>
          <a:stretch>
            <a:fillRect/>
          </a:stretch>
        </p:blipFill>
        <p:spPr>
          <a:xfrm>
            <a:off x="906145" y="2825750"/>
            <a:ext cx="6021705" cy="3171825"/>
          </a:xfrm>
          <a:prstGeom prst="rect">
            <a:avLst/>
          </a:prstGeom>
        </p:spPr>
      </p:pic>
      <p:pic>
        <p:nvPicPr>
          <p:cNvPr id="3" name="图片 2"/>
          <p:cNvPicPr>
            <a:picLocks noChangeAspect="1"/>
          </p:cNvPicPr>
          <p:nvPr/>
        </p:nvPicPr>
        <p:blipFill>
          <a:blip r:embed="rId2"/>
          <a:stretch>
            <a:fillRect/>
          </a:stretch>
        </p:blipFill>
        <p:spPr>
          <a:xfrm>
            <a:off x="7117715" y="2825750"/>
            <a:ext cx="4236085" cy="34239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案例</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0" name="矩形 9"/>
          <p:cNvSpPr/>
          <p:nvPr/>
        </p:nvSpPr>
        <p:spPr>
          <a:xfrm>
            <a:off x="788938" y="1625309"/>
            <a:ext cx="11015133" cy="966483"/>
          </a:xfrm>
          <a:prstGeom prst="rect">
            <a:avLst/>
          </a:prstGeom>
        </p:spPr>
        <p:txBody>
          <a:bodyPr wrap="square">
            <a:spAutoFit/>
          </a:bodyPr>
          <a:lstStyle/>
          <a:p>
            <a:pPr>
              <a:lnSpc>
                <a:spcPct val="150000"/>
              </a:lnSpc>
            </a:pPr>
            <a:r>
              <a:rPr lang="en-US" altLang="zh-CN" sz="2000" dirty="0">
                <a:latin typeface="STZhongsong" panose="02010600040101010101" pitchFamily="2" charset="-122"/>
                <a:ea typeface="STZhongsong" panose="02010600040101010101" pitchFamily="2" charset="-122"/>
              </a:rPr>
              <a:t>1</a:t>
            </a:r>
            <a:r>
              <a:rPr lang="zh-CN" altLang="en-US" sz="2000" dirty="0">
                <a:latin typeface="STZhongsong" panose="02010600040101010101" pitchFamily="2" charset="-122"/>
                <a:ea typeface="STZhongsong" panose="02010600040101010101" pitchFamily="2" charset="-122"/>
              </a:rPr>
              <a:t>、应用媒体查询和网格布局，完成响应式布局，当宽度大于</a:t>
            </a:r>
            <a:r>
              <a:rPr lang="en-US" altLang="zh-CN" sz="2000" dirty="0">
                <a:latin typeface="STZhongsong" panose="02010600040101010101" pitchFamily="2" charset="-122"/>
                <a:ea typeface="STZhongsong" panose="02010600040101010101" pitchFamily="2" charset="-122"/>
              </a:rPr>
              <a:t>600px</a:t>
            </a:r>
            <a:r>
              <a:rPr lang="zh-CN" altLang="en-US" sz="2000" dirty="0">
                <a:latin typeface="STZhongsong" panose="02010600040101010101" pitchFamily="2" charset="-122"/>
                <a:ea typeface="STZhongsong" panose="02010600040101010101" pitchFamily="2" charset="-122"/>
              </a:rPr>
              <a:t>时，呈现如左图所示的布局，当宽度小于或等于</a:t>
            </a:r>
            <a:r>
              <a:rPr lang="en-US" altLang="zh-CN" sz="2000" dirty="0">
                <a:latin typeface="STZhongsong" panose="02010600040101010101" pitchFamily="2" charset="-122"/>
                <a:ea typeface="STZhongsong" panose="02010600040101010101" pitchFamily="2" charset="-122"/>
              </a:rPr>
              <a:t>600px</a:t>
            </a:r>
            <a:r>
              <a:rPr lang="zh-CN" altLang="en-US" sz="2000" dirty="0">
                <a:latin typeface="STZhongsong" panose="02010600040101010101" pitchFamily="2" charset="-122"/>
                <a:ea typeface="STZhongsong" panose="02010600040101010101" pitchFamily="2" charset="-122"/>
              </a:rPr>
              <a:t>时，呈现如右图所示的布局。</a:t>
            </a:r>
            <a:endParaRPr lang="zh-CN" altLang="en-US" sz="2000" dirty="0">
              <a:latin typeface="STZhongsong" panose="02010600040101010101" pitchFamily="2" charset="-122"/>
              <a:ea typeface="STZhongsong" panose="02010600040101010101" pitchFamily="2" charset="-122"/>
            </a:endParaRPr>
          </a:p>
        </p:txBody>
      </p:sp>
      <p:pic>
        <p:nvPicPr>
          <p:cNvPr id="4" name="图片 3"/>
          <p:cNvPicPr>
            <a:picLocks noChangeAspect="1"/>
          </p:cNvPicPr>
          <p:nvPr/>
        </p:nvPicPr>
        <p:blipFill>
          <a:blip r:embed="rId1"/>
          <a:stretch>
            <a:fillRect/>
          </a:stretch>
        </p:blipFill>
        <p:spPr>
          <a:xfrm>
            <a:off x="906145" y="2673350"/>
            <a:ext cx="3114040" cy="41186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案例</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3" name="矩形 12"/>
          <p:cNvSpPr/>
          <p:nvPr/>
        </p:nvSpPr>
        <p:spPr>
          <a:xfrm>
            <a:off x="887307" y="1861069"/>
            <a:ext cx="10466493" cy="499496"/>
          </a:xfrm>
          <a:prstGeom prst="rect">
            <a:avLst/>
          </a:prstGeom>
        </p:spPr>
        <p:txBody>
          <a:bodyPr wrap="square">
            <a:spAutoFit/>
          </a:bodyPr>
          <a:lstStyle/>
          <a:p>
            <a:pPr>
              <a:lnSpc>
                <a:spcPct val="150000"/>
              </a:lnSpc>
            </a:pPr>
            <a:r>
              <a:rPr lang="en-US" altLang="zh-CN" sz="2000" dirty="0">
                <a:solidFill>
                  <a:srgbClr val="C00000"/>
                </a:solidFill>
                <a:latin typeface="STZhongsong" panose="02010600040101010101" pitchFamily="2" charset="-122"/>
                <a:ea typeface="STZhongsong" panose="02010600040101010101" pitchFamily="2" charset="-122"/>
              </a:rPr>
              <a:t>html</a:t>
            </a:r>
            <a:r>
              <a:rPr lang="zh-CN" altLang="en-US" sz="2000" dirty="0">
                <a:solidFill>
                  <a:srgbClr val="C00000"/>
                </a:solidFill>
                <a:latin typeface="STZhongsong" panose="02010600040101010101" pitchFamily="2" charset="-122"/>
                <a:ea typeface="STZhongsong" panose="02010600040101010101" pitchFamily="2" charset="-122"/>
              </a:rPr>
              <a:t>代码</a:t>
            </a:r>
            <a:endParaRPr lang="zh-CN" altLang="en-US" sz="2000" dirty="0">
              <a:solidFill>
                <a:srgbClr val="C00000"/>
              </a:solidFill>
              <a:latin typeface="STZhongsong" panose="02010600040101010101" pitchFamily="2" charset="-122"/>
              <a:ea typeface="STZhongsong" panose="02010600040101010101" pitchFamily="2" charset="-122"/>
            </a:endParaRPr>
          </a:p>
        </p:txBody>
      </p:sp>
      <p:pic>
        <p:nvPicPr>
          <p:cNvPr id="2" name="图片 1"/>
          <p:cNvPicPr>
            <a:picLocks noChangeAspect="1"/>
          </p:cNvPicPr>
          <p:nvPr/>
        </p:nvPicPr>
        <p:blipFill>
          <a:blip r:embed="rId1"/>
          <a:stretch>
            <a:fillRect/>
          </a:stretch>
        </p:blipFill>
        <p:spPr>
          <a:xfrm>
            <a:off x="906145" y="2595880"/>
            <a:ext cx="5929630" cy="40024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案例</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0" name="矩形 9"/>
          <p:cNvSpPr/>
          <p:nvPr/>
        </p:nvSpPr>
        <p:spPr>
          <a:xfrm>
            <a:off x="1724512" y="1224622"/>
            <a:ext cx="10466493" cy="377347"/>
          </a:xfrm>
          <a:prstGeom prst="rect">
            <a:avLst/>
          </a:prstGeom>
        </p:spPr>
        <p:txBody>
          <a:bodyPr wrap="square">
            <a:spAutoFit/>
          </a:bodyPr>
          <a:lstStyle/>
          <a:p>
            <a:pPr>
              <a:lnSpc>
                <a:spcPct val="150000"/>
              </a:lnSpc>
            </a:pPr>
            <a:r>
              <a:rPr lang="en-US" altLang="zh-CN" sz="1400" dirty="0">
                <a:solidFill>
                  <a:srgbClr val="C00000"/>
                </a:solidFill>
                <a:latin typeface="STZhongsong" panose="02010600040101010101" pitchFamily="2" charset="-122"/>
                <a:ea typeface="STZhongsong" panose="02010600040101010101" pitchFamily="2" charset="-122"/>
              </a:rPr>
              <a:t>style.css</a:t>
            </a:r>
            <a:r>
              <a:rPr lang="zh-CN" altLang="en-US" sz="1400" dirty="0">
                <a:solidFill>
                  <a:srgbClr val="C00000"/>
                </a:solidFill>
                <a:latin typeface="STZhongsong" panose="02010600040101010101" pitchFamily="2" charset="-122"/>
                <a:ea typeface="STZhongsong" panose="02010600040101010101" pitchFamily="2" charset="-122"/>
              </a:rPr>
              <a:t>代码</a:t>
            </a:r>
            <a:endParaRPr lang="zh-CN" altLang="en-US" sz="1400" dirty="0">
              <a:solidFill>
                <a:srgbClr val="C00000"/>
              </a:solidFill>
              <a:latin typeface="STZhongsong" panose="02010600040101010101" pitchFamily="2" charset="-122"/>
              <a:ea typeface="STZhongsong" panose="02010600040101010101" pitchFamily="2" charset="-122"/>
            </a:endParaRPr>
          </a:p>
        </p:txBody>
      </p:sp>
      <p:pic>
        <p:nvPicPr>
          <p:cNvPr id="2" name="图片 1"/>
          <p:cNvPicPr>
            <a:picLocks noChangeAspect="1"/>
          </p:cNvPicPr>
          <p:nvPr/>
        </p:nvPicPr>
        <p:blipFill>
          <a:blip r:embed="rId1"/>
          <a:stretch>
            <a:fillRect/>
          </a:stretch>
        </p:blipFill>
        <p:spPr>
          <a:xfrm>
            <a:off x="476885" y="1625600"/>
            <a:ext cx="3787140" cy="5232400"/>
          </a:xfrm>
          <a:prstGeom prst="rect">
            <a:avLst/>
          </a:prstGeom>
        </p:spPr>
      </p:pic>
      <p:pic>
        <p:nvPicPr>
          <p:cNvPr id="3" name="图片 2"/>
          <p:cNvPicPr>
            <a:picLocks noChangeAspect="1"/>
          </p:cNvPicPr>
          <p:nvPr/>
        </p:nvPicPr>
        <p:blipFill>
          <a:blip r:embed="rId2"/>
          <a:stretch>
            <a:fillRect/>
          </a:stretch>
        </p:blipFill>
        <p:spPr>
          <a:xfrm>
            <a:off x="4141470" y="1021715"/>
            <a:ext cx="3134995" cy="5836285"/>
          </a:xfrm>
          <a:prstGeom prst="rect">
            <a:avLst/>
          </a:prstGeom>
        </p:spPr>
      </p:pic>
      <p:pic>
        <p:nvPicPr>
          <p:cNvPr id="4" name="图片 3"/>
          <p:cNvPicPr>
            <a:picLocks noChangeAspect="1"/>
          </p:cNvPicPr>
          <p:nvPr/>
        </p:nvPicPr>
        <p:blipFill>
          <a:blip r:embed="rId3"/>
          <a:stretch>
            <a:fillRect/>
          </a:stretch>
        </p:blipFill>
        <p:spPr>
          <a:xfrm>
            <a:off x="7075170" y="1224915"/>
            <a:ext cx="3419475" cy="50495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案例</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0" name="矩形 9"/>
          <p:cNvSpPr/>
          <p:nvPr/>
        </p:nvSpPr>
        <p:spPr>
          <a:xfrm>
            <a:off x="1724512" y="1224622"/>
            <a:ext cx="10466493" cy="377347"/>
          </a:xfrm>
          <a:prstGeom prst="rect">
            <a:avLst/>
          </a:prstGeom>
        </p:spPr>
        <p:txBody>
          <a:bodyPr wrap="square">
            <a:spAutoFit/>
          </a:bodyPr>
          <a:lstStyle/>
          <a:p>
            <a:pPr>
              <a:lnSpc>
                <a:spcPct val="150000"/>
              </a:lnSpc>
            </a:pPr>
            <a:r>
              <a:rPr lang="en-US" altLang="zh-CN" sz="1400" dirty="0">
                <a:solidFill>
                  <a:srgbClr val="C00000"/>
                </a:solidFill>
                <a:latin typeface="STZhongsong" panose="02010600040101010101" pitchFamily="2" charset="-122"/>
                <a:ea typeface="STZhongsong" panose="02010600040101010101" pitchFamily="2" charset="-122"/>
              </a:rPr>
              <a:t>style.css</a:t>
            </a:r>
            <a:r>
              <a:rPr lang="zh-CN" altLang="en-US" sz="1400" dirty="0">
                <a:solidFill>
                  <a:srgbClr val="C00000"/>
                </a:solidFill>
                <a:latin typeface="STZhongsong" panose="02010600040101010101" pitchFamily="2" charset="-122"/>
                <a:ea typeface="STZhongsong" panose="02010600040101010101" pitchFamily="2" charset="-122"/>
              </a:rPr>
              <a:t>代码</a:t>
            </a:r>
            <a:endParaRPr lang="zh-CN" altLang="en-US" sz="1400" dirty="0">
              <a:solidFill>
                <a:srgbClr val="C00000"/>
              </a:solidFill>
              <a:latin typeface="STZhongsong" panose="02010600040101010101" pitchFamily="2" charset="-122"/>
              <a:ea typeface="STZhongsong" panose="02010600040101010101" pitchFamily="2" charset="-122"/>
            </a:endParaRPr>
          </a:p>
        </p:txBody>
      </p:sp>
      <p:pic>
        <p:nvPicPr>
          <p:cNvPr id="5" name="图片 4"/>
          <p:cNvPicPr>
            <a:picLocks noChangeAspect="1"/>
          </p:cNvPicPr>
          <p:nvPr/>
        </p:nvPicPr>
        <p:blipFill>
          <a:blip r:embed="rId1"/>
          <a:stretch>
            <a:fillRect/>
          </a:stretch>
        </p:blipFill>
        <p:spPr>
          <a:xfrm>
            <a:off x="525145" y="2074545"/>
            <a:ext cx="4757420" cy="4780280"/>
          </a:xfrm>
          <a:prstGeom prst="rect">
            <a:avLst/>
          </a:prstGeom>
        </p:spPr>
      </p:pic>
      <p:pic>
        <p:nvPicPr>
          <p:cNvPr id="7" name="图片 6"/>
          <p:cNvPicPr>
            <a:picLocks noChangeAspect="1"/>
          </p:cNvPicPr>
          <p:nvPr/>
        </p:nvPicPr>
        <p:blipFill>
          <a:blip r:embed="rId2"/>
          <a:stretch>
            <a:fillRect/>
          </a:stretch>
        </p:blipFill>
        <p:spPr>
          <a:xfrm>
            <a:off x="5948045" y="2327910"/>
            <a:ext cx="4886960" cy="40284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课程思政</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3" name="矩形 12"/>
          <p:cNvSpPr/>
          <p:nvPr/>
        </p:nvSpPr>
        <p:spPr>
          <a:xfrm>
            <a:off x="798047" y="1850034"/>
            <a:ext cx="10706100" cy="3782767"/>
          </a:xfrm>
          <a:prstGeom prst="rect">
            <a:avLst/>
          </a:prstGeom>
        </p:spPr>
        <p:txBody>
          <a:bodyPr wrap="square">
            <a:spAutoFit/>
          </a:bodyPr>
          <a:lstStyle/>
          <a:p>
            <a:pPr algn="just">
              <a:lnSpc>
                <a:spcPct val="150000"/>
              </a:lnSpc>
            </a:pPr>
            <a:r>
              <a:rPr lang="zh-CN" altLang="en-US" b="1" dirty="0">
                <a:latin typeface="STZhongsong" panose="02010600040101010101" pitchFamily="2" charset="-122"/>
                <a:ea typeface="STZhongsong" panose="02010600040101010101" pitchFamily="2" charset="-122"/>
              </a:rPr>
              <a:t>适应变化</a:t>
            </a:r>
            <a:r>
              <a:rPr lang="zh-CN" altLang="en-US" dirty="0">
                <a:latin typeface="STZhongsong" panose="02010600040101010101" pitchFamily="2" charset="-122"/>
                <a:ea typeface="STZhongsong" panose="02010600040101010101" pitchFamily="2" charset="-122"/>
              </a:rPr>
              <a:t>：响应式布局强调以用户为中心的设计理念，能够适应不同的设备和屏幕尺寸，这种变化适应能力与适应社会发展和变化的能力相对应。面对在快速变化的技术环境，大家需要学会如何适应新设备和新技术。</a:t>
            </a:r>
            <a:endParaRPr lang="en-US" altLang="zh-CN" dirty="0">
              <a:latin typeface="STZhongsong" panose="02010600040101010101" pitchFamily="2" charset="-122"/>
              <a:ea typeface="STZhongsong" panose="02010600040101010101" pitchFamily="2" charset="-122"/>
            </a:endParaRPr>
          </a:p>
          <a:p>
            <a:pPr algn="just">
              <a:lnSpc>
                <a:spcPct val="150000"/>
              </a:lnSpc>
            </a:pPr>
            <a:endParaRPr lang="en-US" altLang="zh-CN" dirty="0">
              <a:latin typeface="STZhongsong" panose="02010600040101010101" pitchFamily="2" charset="-122"/>
              <a:ea typeface="STZhongsong" panose="02010600040101010101" pitchFamily="2" charset="-122"/>
            </a:endParaRPr>
          </a:p>
          <a:p>
            <a:pPr algn="just">
              <a:lnSpc>
                <a:spcPct val="150000"/>
              </a:lnSpc>
            </a:pPr>
            <a:r>
              <a:rPr lang="zh-CN" altLang="en-US" b="1" dirty="0">
                <a:latin typeface="STZhongsong" panose="02010600040101010101" pitchFamily="2" charset="-122"/>
                <a:ea typeface="STZhongsong" panose="02010600040101010101" pitchFamily="2" charset="-122"/>
              </a:rPr>
              <a:t>创新和适应性</a:t>
            </a:r>
            <a:r>
              <a:rPr lang="zh-CN" altLang="en-US" dirty="0">
                <a:latin typeface="STZhongsong" panose="02010600040101010101" pitchFamily="2" charset="-122"/>
                <a:ea typeface="STZhongsong" panose="02010600040101010101" pitchFamily="2" charset="-122"/>
              </a:rPr>
              <a:t>：在快速变化的技术环境中，大家需要学会如何适应新设备和新技术，以及如何创造性地解决问题，以提供更好的用户体验。</a:t>
            </a:r>
            <a:endParaRPr lang="en-US" altLang="zh-CN" dirty="0">
              <a:latin typeface="STZhongsong" panose="02010600040101010101" pitchFamily="2" charset="-122"/>
              <a:ea typeface="STZhongsong" panose="02010600040101010101" pitchFamily="2" charset="-122"/>
            </a:endParaRPr>
          </a:p>
          <a:p>
            <a:pPr algn="just">
              <a:lnSpc>
                <a:spcPct val="150000"/>
              </a:lnSpc>
            </a:pPr>
            <a:endParaRPr lang="en-US" altLang="zh-CN" dirty="0">
              <a:latin typeface="STZhongsong" panose="02010600040101010101" pitchFamily="2" charset="-122"/>
              <a:ea typeface="STZhongsong" panose="02010600040101010101" pitchFamily="2" charset="-122"/>
            </a:endParaRPr>
          </a:p>
          <a:p>
            <a:pPr algn="just">
              <a:lnSpc>
                <a:spcPct val="150000"/>
              </a:lnSpc>
            </a:pPr>
            <a:r>
              <a:rPr lang="zh-CN" altLang="en-US" b="1" dirty="0">
                <a:latin typeface="STZhongsong" panose="02010600040101010101" pitchFamily="2" charset="-122"/>
                <a:ea typeface="STZhongsong" panose="02010600040101010101" pitchFamily="2" charset="-122"/>
              </a:rPr>
              <a:t>终身学习能力</a:t>
            </a:r>
            <a:r>
              <a:rPr lang="zh-CN" altLang="en-US" dirty="0">
                <a:latin typeface="STZhongsong" panose="02010600040101010101" pitchFamily="2" charset="-122"/>
                <a:ea typeface="STZhongsong" panose="02010600040101010101" pitchFamily="2" charset="-122"/>
              </a:rPr>
              <a:t>：响应式布局的这种变化适应能力引申思考，将来步入社会同样需要具备适应社会发展和变化的能力，随着技术的不断进步，保持终身学习的习惯，使自身技能和知识不断更新</a:t>
            </a:r>
            <a:endParaRPr lang="zh-CN" altLang="en-US" dirty="0">
              <a:latin typeface="STZhongsong" panose="02010600040101010101" pitchFamily="2" charset="-122"/>
              <a:ea typeface="STZhongsong" panose="0201060004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1</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、圆角边框与阴影</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2" name="文本框 11"/>
          <p:cNvSpPr txBox="1"/>
          <p:nvPr/>
        </p:nvSpPr>
        <p:spPr>
          <a:xfrm>
            <a:off x="798047" y="1791854"/>
            <a:ext cx="8424333" cy="2536272"/>
          </a:xfrm>
          <a:prstGeom prst="rect">
            <a:avLst/>
          </a:prstGeom>
          <a:noFill/>
        </p:spPr>
        <p:txBody>
          <a:bodyPr wrap="square" rtlCol="0">
            <a:spAutoFit/>
          </a:bodyPr>
          <a:lstStyle/>
          <a:p>
            <a:pPr>
              <a:lnSpc>
                <a:spcPct val="150000"/>
              </a:lnSpc>
            </a:pPr>
            <a:r>
              <a:rPr lang="zh-CN" altLang="en-US" dirty="0">
                <a:solidFill>
                  <a:srgbClr val="C00000"/>
                </a:solidFill>
                <a:latin typeface="STZhongsong" panose="02010600040101010101" pitchFamily="2" charset="-122"/>
                <a:ea typeface="STZhongsong" panose="02010600040101010101" pitchFamily="2" charset="-122"/>
              </a:rPr>
              <a:t>圆角边框</a:t>
            </a:r>
            <a:r>
              <a:rPr lang="en-US" altLang="zh-CN" dirty="0">
                <a:solidFill>
                  <a:srgbClr val="C00000"/>
                </a:solidFill>
                <a:latin typeface="STZhongsong" panose="02010600040101010101" pitchFamily="2" charset="-122"/>
                <a:ea typeface="STZhongsong" panose="02010600040101010101" pitchFamily="2" charset="-122"/>
              </a:rPr>
              <a:t>border-radius</a:t>
            </a:r>
            <a:r>
              <a:rPr lang="zh-CN" altLang="en-US" dirty="0">
                <a:latin typeface="STZhongsong" panose="02010600040101010101" pitchFamily="2" charset="-122"/>
                <a:ea typeface="STZhongsong" panose="02010600040101010101" pitchFamily="2" charset="-122"/>
              </a:rPr>
              <a:t>：用于添加元素的圆角边框</a:t>
            </a:r>
            <a:endParaRPr lang="en-US" altLang="zh-CN" dirty="0">
              <a:latin typeface="STZhongsong" panose="02010600040101010101" pitchFamily="2" charset="-122"/>
              <a:ea typeface="STZhongsong" panose="02010600040101010101" pitchFamily="2" charset="-122"/>
            </a:endParaRPr>
          </a:p>
          <a:p>
            <a:pPr>
              <a:lnSpc>
                <a:spcPct val="150000"/>
              </a:lnSpc>
            </a:pPr>
            <a:endParaRPr lang="en-US" altLang="zh-CN" dirty="0">
              <a:latin typeface="STZhongsong" panose="02010600040101010101" pitchFamily="2" charset="-122"/>
              <a:ea typeface="STZhongsong" panose="02010600040101010101" pitchFamily="2" charset="-122"/>
            </a:endParaRPr>
          </a:p>
          <a:p>
            <a:pPr>
              <a:lnSpc>
                <a:spcPct val="150000"/>
              </a:lnSpc>
            </a:pPr>
            <a:r>
              <a:rPr lang="en-US" altLang="zh-CN" dirty="0">
                <a:latin typeface="STZhongsong" panose="02010600040101010101" pitchFamily="2" charset="-122"/>
                <a:ea typeface="STZhongsong" panose="02010600040101010101" pitchFamily="2" charset="-122"/>
              </a:rPr>
              <a:t>border-top-left-radius        </a:t>
            </a:r>
            <a:r>
              <a:rPr lang="zh-CN" altLang="en-US" dirty="0">
                <a:latin typeface="STZhongsong" panose="02010600040101010101" pitchFamily="2" charset="-122"/>
                <a:ea typeface="STZhongsong" panose="02010600040101010101" pitchFamily="2" charset="-122"/>
              </a:rPr>
              <a:t>左上角的形状</a:t>
            </a:r>
            <a:endParaRPr lang="zh-CN" altLang="en-US" dirty="0">
              <a:latin typeface="STZhongsong" panose="02010600040101010101" pitchFamily="2" charset="-122"/>
              <a:ea typeface="STZhongsong" panose="02010600040101010101" pitchFamily="2" charset="-122"/>
            </a:endParaRPr>
          </a:p>
          <a:p>
            <a:pPr>
              <a:lnSpc>
                <a:spcPct val="150000"/>
              </a:lnSpc>
            </a:pPr>
            <a:r>
              <a:rPr lang="en-US" altLang="zh-CN" dirty="0">
                <a:latin typeface="STZhongsong" panose="02010600040101010101" pitchFamily="2" charset="-122"/>
                <a:ea typeface="STZhongsong" panose="02010600040101010101" pitchFamily="2" charset="-122"/>
              </a:rPr>
              <a:t>border-top-right-radius        </a:t>
            </a:r>
            <a:r>
              <a:rPr lang="zh-CN" altLang="en-US" dirty="0">
                <a:latin typeface="STZhongsong" panose="02010600040101010101" pitchFamily="2" charset="-122"/>
                <a:ea typeface="STZhongsong" panose="02010600040101010101" pitchFamily="2" charset="-122"/>
              </a:rPr>
              <a:t>右上角的形状</a:t>
            </a:r>
            <a:endParaRPr lang="zh-CN" altLang="en-US" dirty="0">
              <a:latin typeface="STZhongsong" panose="02010600040101010101" pitchFamily="2" charset="-122"/>
              <a:ea typeface="STZhongsong" panose="02010600040101010101" pitchFamily="2" charset="-122"/>
            </a:endParaRPr>
          </a:p>
          <a:p>
            <a:pPr>
              <a:lnSpc>
                <a:spcPct val="150000"/>
              </a:lnSpc>
            </a:pPr>
            <a:r>
              <a:rPr lang="en-US" altLang="zh-CN" dirty="0">
                <a:latin typeface="STZhongsong" panose="02010600040101010101" pitchFamily="2" charset="-122"/>
                <a:ea typeface="STZhongsong" panose="02010600040101010101" pitchFamily="2" charset="-122"/>
              </a:rPr>
              <a:t>border-bottom-left-radius        </a:t>
            </a:r>
            <a:r>
              <a:rPr lang="zh-CN" altLang="en-US" dirty="0">
                <a:latin typeface="STZhongsong" panose="02010600040101010101" pitchFamily="2" charset="-122"/>
                <a:ea typeface="STZhongsong" panose="02010600040101010101" pitchFamily="2" charset="-122"/>
              </a:rPr>
              <a:t>左下角的形状</a:t>
            </a:r>
            <a:endParaRPr lang="zh-CN" altLang="en-US" dirty="0">
              <a:latin typeface="STZhongsong" panose="02010600040101010101" pitchFamily="2" charset="-122"/>
              <a:ea typeface="STZhongsong" panose="02010600040101010101" pitchFamily="2" charset="-122"/>
            </a:endParaRPr>
          </a:p>
          <a:p>
            <a:pPr>
              <a:lnSpc>
                <a:spcPct val="150000"/>
              </a:lnSpc>
            </a:pPr>
            <a:r>
              <a:rPr lang="en-US" altLang="zh-CN" dirty="0">
                <a:latin typeface="STZhongsong" panose="02010600040101010101" pitchFamily="2" charset="-122"/>
                <a:ea typeface="STZhongsong" panose="02010600040101010101" pitchFamily="2" charset="-122"/>
              </a:rPr>
              <a:t>border-bottom-right-radius        </a:t>
            </a:r>
            <a:r>
              <a:rPr lang="zh-CN" altLang="en-US" dirty="0">
                <a:latin typeface="STZhongsong" panose="02010600040101010101" pitchFamily="2" charset="-122"/>
                <a:ea typeface="STZhongsong" panose="02010600040101010101" pitchFamily="2" charset="-122"/>
              </a:rPr>
              <a:t>右下角的形状</a:t>
            </a:r>
            <a:endParaRPr lang="zh-CN" altLang="en-US" dirty="0">
              <a:latin typeface="STZhongsong" panose="02010600040101010101" pitchFamily="2" charset="-122"/>
              <a:ea typeface="STZhongsong" panose="02010600040101010101" pitchFamily="2" charset="-122"/>
            </a:endParaRPr>
          </a:p>
        </p:txBody>
      </p:sp>
      <p:pic>
        <p:nvPicPr>
          <p:cNvPr id="13" name="图片 12"/>
          <p:cNvPicPr>
            <a:picLocks noChangeAspect="1"/>
          </p:cNvPicPr>
          <p:nvPr/>
        </p:nvPicPr>
        <p:blipFill>
          <a:blip r:embed="rId1"/>
          <a:stretch>
            <a:fillRect/>
          </a:stretch>
        </p:blipFill>
        <p:spPr>
          <a:xfrm>
            <a:off x="906220" y="4676678"/>
            <a:ext cx="2419350" cy="1419225"/>
          </a:xfrm>
          <a:prstGeom prst="rect">
            <a:avLst/>
          </a:prstGeom>
        </p:spPr>
      </p:pic>
      <p:sp>
        <p:nvSpPr>
          <p:cNvPr id="14" name="矩形 13"/>
          <p:cNvSpPr/>
          <p:nvPr/>
        </p:nvSpPr>
        <p:spPr>
          <a:xfrm>
            <a:off x="7117847" y="1868348"/>
            <a:ext cx="4524375" cy="2634054"/>
          </a:xfrm>
          <a:prstGeom prst="rect">
            <a:avLst/>
          </a:prstGeom>
        </p:spPr>
        <p:txBody>
          <a:bodyPr wrap="square">
            <a:spAutoFit/>
          </a:bodyPr>
          <a:lstStyle/>
          <a:p>
            <a:pPr>
              <a:lnSpc>
                <a:spcPct val="150000"/>
              </a:lnSpc>
            </a:pPr>
            <a:r>
              <a:rPr lang="en-US" altLang="zh-CN" sz="1600" dirty="0">
                <a:latin typeface="STZhongsong" panose="02010600040101010101" pitchFamily="2" charset="-122"/>
                <a:ea typeface="STZhongsong" panose="02010600040101010101" pitchFamily="2" charset="-122"/>
              </a:rPr>
              <a:t>div {</a:t>
            </a:r>
            <a:endParaRPr lang="en-US" altLang="zh-CN" sz="1600" dirty="0">
              <a:latin typeface="STZhongsong" panose="02010600040101010101" pitchFamily="2" charset="-122"/>
              <a:ea typeface="STZhongsong" panose="02010600040101010101" pitchFamily="2" charset="-122"/>
            </a:endParaRPr>
          </a:p>
          <a:p>
            <a:pPr lvl="1">
              <a:lnSpc>
                <a:spcPct val="150000"/>
              </a:lnSpc>
            </a:pPr>
            <a:r>
              <a:rPr lang="en-US" altLang="zh-CN" sz="1600" dirty="0">
                <a:latin typeface="STZhongsong" panose="02010600040101010101" pitchFamily="2" charset="-122"/>
                <a:ea typeface="STZhongsong" panose="02010600040101010101" pitchFamily="2" charset="-122"/>
              </a:rPr>
              <a:t>height: 100px;</a:t>
            </a:r>
            <a:endParaRPr lang="en-US" altLang="zh-CN" sz="1600" dirty="0">
              <a:latin typeface="STZhongsong" panose="02010600040101010101" pitchFamily="2" charset="-122"/>
              <a:ea typeface="STZhongsong" panose="02010600040101010101" pitchFamily="2" charset="-122"/>
            </a:endParaRPr>
          </a:p>
          <a:p>
            <a:pPr lvl="1">
              <a:lnSpc>
                <a:spcPct val="150000"/>
              </a:lnSpc>
            </a:pPr>
            <a:r>
              <a:rPr lang="en-US" altLang="zh-CN" sz="1600" dirty="0">
                <a:latin typeface="STZhongsong" panose="02010600040101010101" pitchFamily="2" charset="-122"/>
                <a:ea typeface="STZhongsong" panose="02010600040101010101" pitchFamily="2" charset="-122"/>
              </a:rPr>
              <a:t>width: 150px;</a:t>
            </a:r>
            <a:endParaRPr lang="en-US" altLang="zh-CN" sz="1600" dirty="0">
              <a:latin typeface="STZhongsong" panose="02010600040101010101" pitchFamily="2" charset="-122"/>
              <a:ea typeface="STZhongsong" panose="02010600040101010101" pitchFamily="2" charset="-122"/>
            </a:endParaRPr>
          </a:p>
          <a:p>
            <a:pPr lvl="1">
              <a:lnSpc>
                <a:spcPct val="150000"/>
              </a:lnSpc>
            </a:pPr>
            <a:r>
              <a:rPr lang="en-US" altLang="zh-CN" sz="1600" dirty="0">
                <a:latin typeface="STZhongsong" panose="02010600040101010101" pitchFamily="2" charset="-122"/>
                <a:ea typeface="STZhongsong" panose="02010600040101010101" pitchFamily="2" charset="-122"/>
              </a:rPr>
              <a:t>border: 1px solid blue;</a:t>
            </a:r>
            <a:endParaRPr lang="en-US" altLang="zh-CN" sz="1600" dirty="0">
              <a:latin typeface="STZhongsong" panose="02010600040101010101" pitchFamily="2" charset="-122"/>
              <a:ea typeface="STZhongsong" panose="02010600040101010101" pitchFamily="2" charset="-122"/>
            </a:endParaRPr>
          </a:p>
          <a:p>
            <a:pPr lvl="1">
              <a:lnSpc>
                <a:spcPct val="150000"/>
              </a:lnSpc>
            </a:pPr>
            <a:r>
              <a:rPr lang="en-US" altLang="zh-CN" sz="1600" dirty="0">
                <a:latin typeface="STZhongsong" panose="02010600040101010101" pitchFamily="2" charset="-122"/>
                <a:ea typeface="STZhongsong" panose="02010600040101010101" pitchFamily="2" charset="-122"/>
              </a:rPr>
              <a:t>border-top-left-radius : 40px 20px</a:t>
            </a:r>
            <a:r>
              <a:rPr lang="zh-CN" altLang="en-US" sz="1600" dirty="0">
                <a:latin typeface="STZhongsong" panose="02010600040101010101" pitchFamily="2" charset="-122"/>
                <a:ea typeface="STZhongsong" panose="02010600040101010101" pitchFamily="2" charset="-122"/>
              </a:rPr>
              <a:t>；</a:t>
            </a:r>
            <a:endParaRPr lang="en-US" altLang="zh-CN" sz="1600" dirty="0">
              <a:latin typeface="STZhongsong" panose="02010600040101010101" pitchFamily="2" charset="-122"/>
              <a:ea typeface="STZhongsong" panose="02010600040101010101" pitchFamily="2" charset="-122"/>
            </a:endParaRPr>
          </a:p>
          <a:p>
            <a:pPr lvl="1">
              <a:lnSpc>
                <a:spcPct val="150000"/>
              </a:lnSpc>
            </a:pPr>
            <a:r>
              <a:rPr lang="en-US" altLang="zh-CN" sz="1600" dirty="0">
                <a:latin typeface="STZhongsong" panose="02010600040101010101" pitchFamily="2" charset="-122"/>
                <a:ea typeface="STZhongsong" panose="02010600040101010101" pitchFamily="2" charset="-122"/>
              </a:rPr>
              <a:t>border-bottom-right-radius: 20px</a:t>
            </a:r>
            <a:r>
              <a:rPr lang="zh-CN" altLang="en-US" sz="1600" dirty="0">
                <a:latin typeface="STZhongsong" panose="02010600040101010101" pitchFamily="2" charset="-122"/>
                <a:ea typeface="STZhongsong" panose="02010600040101010101" pitchFamily="2" charset="-122"/>
              </a:rPr>
              <a:t>；</a:t>
            </a:r>
            <a:endParaRPr lang="en-US" altLang="zh-CN" sz="1600" dirty="0">
              <a:latin typeface="STZhongsong" panose="02010600040101010101" pitchFamily="2" charset="-122"/>
              <a:ea typeface="STZhongsong" panose="02010600040101010101" pitchFamily="2" charset="-122"/>
            </a:endParaRPr>
          </a:p>
          <a:p>
            <a:pPr>
              <a:lnSpc>
                <a:spcPct val="150000"/>
              </a:lnSpc>
            </a:pPr>
            <a:r>
              <a:rPr lang="en-US" altLang="zh-CN" sz="1600" dirty="0">
                <a:latin typeface="STZhongsong" panose="02010600040101010101" pitchFamily="2" charset="-122"/>
                <a:ea typeface="STZhongsong" panose="02010600040101010101" pitchFamily="2" charset="-122"/>
              </a:rPr>
              <a:t>}</a:t>
            </a:r>
            <a:endParaRPr lang="zh-CN" altLang="en-US" sz="1600" dirty="0">
              <a:latin typeface="STZhongsong" panose="02010600040101010101" pitchFamily="2" charset="-122"/>
              <a:ea typeface="STZhongsong" panose="02010600040101010101" pitchFamily="2" charset="-122"/>
            </a:endParaRPr>
          </a:p>
        </p:txBody>
      </p:sp>
      <p:pic>
        <p:nvPicPr>
          <p:cNvPr id="15" name="图片 14"/>
          <p:cNvPicPr>
            <a:picLocks noChangeAspect="1"/>
          </p:cNvPicPr>
          <p:nvPr/>
        </p:nvPicPr>
        <p:blipFill>
          <a:blip r:embed="rId2"/>
          <a:stretch>
            <a:fillRect/>
          </a:stretch>
        </p:blipFill>
        <p:spPr>
          <a:xfrm>
            <a:off x="4866215" y="4532449"/>
            <a:ext cx="2459570" cy="1707681"/>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1</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、圆角边框与阴影</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2" name="文本框 11"/>
          <p:cNvSpPr txBox="1"/>
          <p:nvPr/>
        </p:nvSpPr>
        <p:spPr>
          <a:xfrm>
            <a:off x="798047" y="1791854"/>
            <a:ext cx="8424333" cy="2351606"/>
          </a:xfrm>
          <a:prstGeom prst="rect">
            <a:avLst/>
          </a:prstGeom>
          <a:noFill/>
        </p:spPr>
        <p:txBody>
          <a:bodyPr wrap="square" rtlCol="0">
            <a:spAutoFit/>
          </a:bodyPr>
          <a:lstStyle/>
          <a:p>
            <a:pPr>
              <a:lnSpc>
                <a:spcPct val="150000"/>
              </a:lnSpc>
            </a:pPr>
            <a:r>
              <a:rPr lang="zh-CN" altLang="en-US" dirty="0">
                <a:solidFill>
                  <a:srgbClr val="C00000"/>
                </a:solidFill>
                <a:latin typeface="STZhongsong" panose="02010600040101010101" pitchFamily="2" charset="-122"/>
                <a:ea typeface="STZhongsong" panose="02010600040101010101" pitchFamily="2" charset="-122"/>
              </a:rPr>
              <a:t>阴影</a:t>
            </a:r>
            <a:r>
              <a:rPr lang="en-GB" altLang="zh-CN" dirty="0">
                <a:solidFill>
                  <a:srgbClr val="C00000"/>
                </a:solidFill>
                <a:latin typeface="STZhongsong" panose="02010600040101010101" pitchFamily="2" charset="-122"/>
                <a:ea typeface="STZhongsong" panose="02010600040101010101" pitchFamily="2" charset="-122"/>
              </a:rPr>
              <a:t>box-shadow</a:t>
            </a:r>
            <a:endParaRPr lang="en-GB" altLang="zh-CN" dirty="0">
              <a:solidFill>
                <a:srgbClr val="C00000"/>
              </a:solidFill>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zh-CN" altLang="en-US" sz="1600" dirty="0">
                <a:latin typeface="STZhongsong" panose="02010600040101010101" pitchFamily="2" charset="-122"/>
                <a:ea typeface="STZhongsong" panose="02010600040101010101" pitchFamily="2" charset="-122"/>
              </a:rPr>
              <a:t>取值：</a:t>
            </a:r>
            <a:r>
              <a:rPr lang="en-GB" altLang="zh-CN" sz="1600" dirty="0" err="1">
                <a:latin typeface="STZhongsong" panose="02010600040101010101" pitchFamily="2" charset="-122"/>
                <a:ea typeface="STZhongsong" panose="02010600040101010101" pitchFamily="2" charset="-122"/>
              </a:rPr>
              <a:t>inset|outset</a:t>
            </a:r>
            <a:r>
              <a:rPr lang="en-GB" altLang="zh-CN" sz="1600" dirty="0">
                <a:latin typeface="STZhongsong" panose="02010600040101010101" pitchFamily="2" charset="-122"/>
                <a:ea typeface="STZhongsong" panose="02010600040101010101" pitchFamily="2" charset="-122"/>
              </a:rPr>
              <a:t>   </a:t>
            </a:r>
            <a:r>
              <a:rPr lang="zh-CN" altLang="en-US" sz="1600" dirty="0">
                <a:latin typeface="STZhongsong" panose="02010600040101010101" pitchFamily="2" charset="-122"/>
                <a:ea typeface="STZhongsong" panose="02010600040101010101" pitchFamily="2" charset="-122"/>
              </a:rPr>
              <a:t>水平偏移   垂直偏移   模糊距离   颜色</a:t>
            </a:r>
            <a:endParaRPr lang="zh-CN" altLang="en-US"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GB" altLang="zh-CN" sz="1600" dirty="0">
                <a:latin typeface="STZhongsong" panose="02010600040101010101" pitchFamily="2" charset="-122"/>
                <a:ea typeface="STZhongsong" panose="02010600040101010101" pitchFamily="2" charset="-122"/>
              </a:rPr>
              <a:t>inset</a:t>
            </a:r>
            <a:r>
              <a:rPr lang="zh-CN" altLang="en-US" sz="1600" dirty="0">
                <a:latin typeface="STZhongsong" panose="02010600040101010101" pitchFamily="2" charset="-122"/>
                <a:ea typeface="STZhongsong" panose="02010600040101010101" pitchFamily="2" charset="-122"/>
              </a:rPr>
              <a:t>可选，内部阴影，</a:t>
            </a:r>
            <a:r>
              <a:rPr lang="en-GB" altLang="zh-CN" sz="1600" dirty="0">
                <a:latin typeface="STZhongsong" panose="02010600040101010101" pitchFamily="2" charset="-122"/>
                <a:ea typeface="STZhongsong" panose="02010600040101010101" pitchFamily="2" charset="-122"/>
              </a:rPr>
              <a:t>outset</a:t>
            </a:r>
            <a:r>
              <a:rPr lang="zh-CN" altLang="en-US" sz="1600" dirty="0">
                <a:latin typeface="STZhongsong" panose="02010600040101010101" pitchFamily="2" charset="-122"/>
                <a:ea typeface="STZhongsong" panose="02010600040101010101" pitchFamily="2" charset="-122"/>
              </a:rPr>
              <a:t>默认值，外部阴影</a:t>
            </a:r>
            <a:endParaRPr lang="zh-CN" altLang="en-US"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zh-CN" altLang="en-US" sz="1600" dirty="0">
                <a:latin typeface="STZhongsong" panose="02010600040101010101" pitchFamily="2" charset="-122"/>
                <a:ea typeface="STZhongsong" panose="02010600040101010101" pitchFamily="2" charset="-122"/>
              </a:rPr>
              <a:t>模糊半径决定了阴影沿偏移边界每侧的模糊范围，值越大，模糊的范围越大</a:t>
            </a:r>
            <a:endParaRPr lang="zh-CN" altLang="en-US"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GB" altLang="zh-CN" sz="1600" dirty="0">
                <a:latin typeface="STZhongsong" panose="02010600040101010101" pitchFamily="2" charset="-122"/>
                <a:ea typeface="STZhongsong" panose="02010600040101010101" pitchFamily="2" charset="-122"/>
              </a:rPr>
              <a:t>box-shadow</a:t>
            </a:r>
            <a:r>
              <a:rPr lang="zh-CN" altLang="en-US" sz="1600" dirty="0">
                <a:latin typeface="STZhongsong" panose="02010600040101010101" pitchFamily="2" charset="-122"/>
                <a:ea typeface="STZhongsong" panose="02010600040101010101" pitchFamily="2" charset="-122"/>
              </a:rPr>
              <a:t>取值可以为多个，即添加多重效果，用逗号隔开即可。</a:t>
            </a:r>
            <a:endParaRPr lang="zh-CN" altLang="en-US" sz="1600" dirty="0">
              <a:latin typeface="STZhongsong" panose="02010600040101010101" pitchFamily="2" charset="-122"/>
              <a:ea typeface="STZhongsong" panose="02010600040101010101" pitchFamily="2" charset="-122"/>
            </a:endParaRPr>
          </a:p>
          <a:p>
            <a:pPr>
              <a:lnSpc>
                <a:spcPct val="150000"/>
              </a:lnSpc>
            </a:pPr>
            <a:endParaRPr lang="zh-CN" altLang="en-US" dirty="0">
              <a:latin typeface="STZhongsong" panose="02010600040101010101" pitchFamily="2" charset="-122"/>
              <a:ea typeface="STZhongsong" panose="02010600040101010101" pitchFamily="2" charset="-122"/>
            </a:endParaRPr>
          </a:p>
        </p:txBody>
      </p:sp>
      <p:sp>
        <p:nvSpPr>
          <p:cNvPr id="14" name="矩形 13"/>
          <p:cNvSpPr/>
          <p:nvPr/>
        </p:nvSpPr>
        <p:spPr>
          <a:xfrm>
            <a:off x="8309543" y="2237037"/>
            <a:ext cx="3722269" cy="3003386"/>
          </a:xfrm>
          <a:prstGeom prst="rect">
            <a:avLst/>
          </a:prstGeom>
        </p:spPr>
        <p:txBody>
          <a:bodyPr wrap="square">
            <a:spAutoFit/>
          </a:bodyPr>
          <a:lstStyle/>
          <a:p>
            <a:pPr>
              <a:lnSpc>
                <a:spcPct val="150000"/>
              </a:lnSpc>
            </a:pPr>
            <a:r>
              <a:rPr lang="en-US" altLang="zh-CN" sz="1600" dirty="0">
                <a:latin typeface="STZhongsong" panose="02010600040101010101" pitchFamily="2" charset="-122"/>
                <a:ea typeface="STZhongsong" panose="02010600040101010101" pitchFamily="2" charset="-122"/>
              </a:rPr>
              <a:t>&lt;div&gt; &lt;/div&gt;</a:t>
            </a:r>
            <a:endParaRPr lang="en-US" altLang="zh-CN" sz="1600" dirty="0">
              <a:latin typeface="STZhongsong" panose="02010600040101010101" pitchFamily="2" charset="-122"/>
              <a:ea typeface="STZhongsong" panose="02010600040101010101" pitchFamily="2" charset="-122"/>
            </a:endParaRPr>
          </a:p>
          <a:p>
            <a:pPr>
              <a:lnSpc>
                <a:spcPct val="150000"/>
              </a:lnSpc>
            </a:pPr>
            <a:r>
              <a:rPr lang="en-US" altLang="zh-CN" sz="1600" dirty="0">
                <a:latin typeface="STZhongsong" panose="02010600040101010101" pitchFamily="2" charset="-122"/>
                <a:ea typeface="STZhongsong" panose="02010600040101010101" pitchFamily="2" charset="-122"/>
              </a:rPr>
              <a:t>div</a:t>
            </a:r>
            <a:endParaRPr lang="en-US" altLang="zh-CN" sz="1600" dirty="0">
              <a:latin typeface="STZhongsong" panose="02010600040101010101" pitchFamily="2" charset="-122"/>
              <a:ea typeface="STZhongsong" panose="02010600040101010101" pitchFamily="2" charset="-122"/>
            </a:endParaRPr>
          </a:p>
          <a:p>
            <a:pPr>
              <a:lnSpc>
                <a:spcPct val="150000"/>
              </a:lnSpc>
            </a:pPr>
            <a:r>
              <a:rPr lang="en-US" altLang="zh-CN" sz="1600" dirty="0">
                <a:latin typeface="STZhongsong" panose="02010600040101010101" pitchFamily="2" charset="-122"/>
                <a:ea typeface="STZhongsong" panose="02010600040101010101" pitchFamily="2" charset="-122"/>
              </a:rPr>
              <a:t>{</a:t>
            </a:r>
            <a:endParaRPr lang="en-US" altLang="zh-CN" sz="1600" dirty="0">
              <a:latin typeface="STZhongsong" panose="02010600040101010101" pitchFamily="2" charset="-122"/>
              <a:ea typeface="STZhongsong" panose="02010600040101010101" pitchFamily="2" charset="-122"/>
            </a:endParaRPr>
          </a:p>
          <a:p>
            <a:pPr>
              <a:lnSpc>
                <a:spcPct val="150000"/>
              </a:lnSpc>
            </a:pPr>
            <a:r>
              <a:rPr lang="en-US" altLang="zh-CN" sz="1600" dirty="0">
                <a:latin typeface="STZhongsong" panose="02010600040101010101" pitchFamily="2" charset="-122"/>
                <a:ea typeface="STZhongsong" panose="02010600040101010101" pitchFamily="2" charset="-122"/>
              </a:rPr>
              <a:t>width:300px;</a:t>
            </a:r>
            <a:endParaRPr lang="en-US" altLang="zh-CN" sz="1600" dirty="0">
              <a:latin typeface="STZhongsong" panose="02010600040101010101" pitchFamily="2" charset="-122"/>
              <a:ea typeface="STZhongsong" panose="02010600040101010101" pitchFamily="2" charset="-122"/>
            </a:endParaRPr>
          </a:p>
          <a:p>
            <a:pPr>
              <a:lnSpc>
                <a:spcPct val="150000"/>
              </a:lnSpc>
            </a:pPr>
            <a:r>
              <a:rPr lang="en-US" altLang="zh-CN" sz="1600" dirty="0">
                <a:latin typeface="STZhongsong" panose="02010600040101010101" pitchFamily="2" charset="-122"/>
                <a:ea typeface="STZhongsong" panose="02010600040101010101" pitchFamily="2" charset="-122"/>
              </a:rPr>
              <a:t>height:100px;</a:t>
            </a:r>
            <a:endParaRPr lang="en-US" altLang="zh-CN" sz="1600" dirty="0">
              <a:latin typeface="STZhongsong" panose="02010600040101010101" pitchFamily="2" charset="-122"/>
              <a:ea typeface="STZhongsong" panose="02010600040101010101" pitchFamily="2" charset="-122"/>
            </a:endParaRPr>
          </a:p>
          <a:p>
            <a:pPr>
              <a:lnSpc>
                <a:spcPct val="150000"/>
              </a:lnSpc>
            </a:pPr>
            <a:r>
              <a:rPr lang="en-US" altLang="zh-CN" sz="1600" dirty="0">
                <a:latin typeface="STZhongsong" panose="02010600040101010101" pitchFamily="2" charset="-122"/>
                <a:ea typeface="STZhongsong" panose="02010600040101010101" pitchFamily="2" charset="-122"/>
              </a:rPr>
              <a:t>background-color:#f90;</a:t>
            </a:r>
            <a:endParaRPr lang="en-US" altLang="zh-CN" sz="1600" dirty="0">
              <a:latin typeface="STZhongsong" panose="02010600040101010101" pitchFamily="2" charset="-122"/>
              <a:ea typeface="STZhongsong" panose="02010600040101010101" pitchFamily="2" charset="-122"/>
            </a:endParaRPr>
          </a:p>
          <a:p>
            <a:pPr>
              <a:lnSpc>
                <a:spcPct val="150000"/>
              </a:lnSpc>
            </a:pPr>
            <a:r>
              <a:rPr lang="en-US" altLang="zh-CN" sz="1600" dirty="0">
                <a:latin typeface="STZhongsong" panose="02010600040101010101" pitchFamily="2" charset="-122"/>
                <a:ea typeface="STZhongsong" panose="02010600040101010101" pitchFamily="2" charset="-122"/>
              </a:rPr>
              <a:t>box-shadow: 10px 10px 5px #888;</a:t>
            </a:r>
            <a:endParaRPr lang="en-US" altLang="zh-CN" sz="1600" dirty="0">
              <a:latin typeface="STZhongsong" panose="02010600040101010101" pitchFamily="2" charset="-122"/>
              <a:ea typeface="STZhongsong" panose="02010600040101010101" pitchFamily="2" charset="-122"/>
            </a:endParaRPr>
          </a:p>
          <a:p>
            <a:pPr>
              <a:lnSpc>
                <a:spcPct val="150000"/>
              </a:lnSpc>
            </a:pPr>
            <a:r>
              <a:rPr lang="en-US" altLang="zh-CN" sz="1600" dirty="0">
                <a:latin typeface="STZhongsong" panose="02010600040101010101" pitchFamily="2" charset="-122"/>
                <a:ea typeface="STZhongsong" panose="02010600040101010101" pitchFamily="2" charset="-122"/>
              </a:rPr>
              <a:t>}</a:t>
            </a:r>
            <a:endParaRPr lang="en-US" altLang="zh-CN" sz="1600" dirty="0">
              <a:latin typeface="STZhongsong" panose="02010600040101010101" pitchFamily="2" charset="-122"/>
              <a:ea typeface="STZhongsong" panose="02010600040101010101" pitchFamily="2" charset="-122"/>
            </a:endParaRPr>
          </a:p>
        </p:txBody>
      </p:sp>
      <p:sp>
        <p:nvSpPr>
          <p:cNvPr id="11" name="矩形 10"/>
          <p:cNvSpPr/>
          <p:nvPr/>
        </p:nvSpPr>
        <p:spPr>
          <a:xfrm>
            <a:off x="916553" y="4012154"/>
            <a:ext cx="2161928" cy="841961"/>
          </a:xfrm>
          <a:prstGeom prst="rect">
            <a:avLst/>
          </a:prstGeom>
          <a:solidFill>
            <a:schemeClr val="accent6">
              <a:lumMod val="20000"/>
              <a:lumOff val="80000"/>
            </a:scheme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16553" y="5132119"/>
            <a:ext cx="2161928" cy="913082"/>
          </a:xfrm>
          <a:prstGeom prst="rect">
            <a:avLst/>
          </a:prstGeom>
          <a:solidFill>
            <a:schemeClr val="accent6">
              <a:lumMod val="20000"/>
              <a:lumOff val="80000"/>
            </a:schemeClr>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7" name="图片 16"/>
          <p:cNvPicPr>
            <a:picLocks noChangeAspect="1"/>
          </p:cNvPicPr>
          <p:nvPr/>
        </p:nvPicPr>
        <p:blipFill>
          <a:blip r:embed="rId1"/>
          <a:stretch>
            <a:fillRect/>
          </a:stretch>
        </p:blipFill>
        <p:spPr>
          <a:xfrm>
            <a:off x="3423920" y="3842729"/>
            <a:ext cx="2681342" cy="1498116"/>
          </a:xfrm>
          <a:prstGeom prst="rect">
            <a:avLst/>
          </a:prstGeom>
        </p:spPr>
      </p:pic>
      <p:pic>
        <p:nvPicPr>
          <p:cNvPr id="18" name="图片 17"/>
          <p:cNvPicPr>
            <a:picLocks noChangeAspect="1"/>
          </p:cNvPicPr>
          <p:nvPr/>
        </p:nvPicPr>
        <p:blipFill>
          <a:blip r:embed="rId2"/>
          <a:stretch>
            <a:fillRect/>
          </a:stretch>
        </p:blipFill>
        <p:spPr>
          <a:xfrm>
            <a:off x="3352800" y="5340845"/>
            <a:ext cx="3606800" cy="142286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18784" y="-438150"/>
            <a:ext cx="2054282" cy="7742402"/>
            <a:chOff x="-318759" y="-438055"/>
            <a:chExt cx="2054231" cy="7742211"/>
          </a:xfrm>
          <a:solidFill>
            <a:srgbClr val="7E1B6A"/>
          </a:solidFill>
        </p:grpSpPr>
        <p:grpSp>
          <p:nvGrpSpPr>
            <p:cNvPr id="5" name="组合 4"/>
            <p:cNvGrpSpPr/>
            <p:nvPr/>
          </p:nvGrpSpPr>
          <p:grpSpPr>
            <a:xfrm>
              <a:off x="-318758" y="-438055"/>
              <a:ext cx="2054230" cy="1341411"/>
              <a:chOff x="-318758" y="-438055"/>
              <a:chExt cx="2054230" cy="1341411"/>
            </a:xfrm>
            <a:grpFill/>
          </p:grpSpPr>
          <p:sp>
            <p:nvSpPr>
              <p:cNvPr id="9" name="任意多边形 10"/>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华文中宋" panose="02010600040101010101" charset="-122"/>
                  <a:ea typeface="华文中宋" panose="02010600040101010101" charset="-122"/>
                </a:endParaRPr>
              </a:p>
            </p:txBody>
          </p:sp>
          <p:sp>
            <p:nvSpPr>
              <p:cNvPr id="10" name="任意多边形 12"/>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grp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endParaRPr>
              </a:p>
            </p:txBody>
          </p:sp>
        </p:grpSp>
        <p:grpSp>
          <p:nvGrpSpPr>
            <p:cNvPr id="6" name="组合 5"/>
            <p:cNvGrpSpPr/>
            <p:nvPr/>
          </p:nvGrpSpPr>
          <p:grpSpPr>
            <a:xfrm flipV="1">
              <a:off x="-318759" y="5962745"/>
              <a:ext cx="2054230" cy="1341411"/>
              <a:chOff x="-318758" y="-438055"/>
              <a:chExt cx="2054230" cy="1341411"/>
            </a:xfrm>
            <a:grpFill/>
          </p:grpSpPr>
          <p:sp>
            <p:nvSpPr>
              <p:cNvPr id="7" name="任意多边形 19"/>
              <p:cNvSpPr/>
              <p:nvPr/>
            </p:nvSpPr>
            <p:spPr>
              <a:xfrm rot="2700000">
                <a:off x="103782" y="-728333"/>
                <a:ext cx="1209149" cy="2054230"/>
              </a:xfrm>
              <a:custGeom>
                <a:avLst/>
                <a:gdLst>
                  <a:gd name="connsiteX0" fmla="*/ 579225 w 1209149"/>
                  <a:gd name="connsiteY0" fmla="*/ 629924 h 2054230"/>
                  <a:gd name="connsiteX1" fmla="*/ 1209149 w 1209149"/>
                  <a:gd name="connsiteY1" fmla="*/ 0 h 2054230"/>
                  <a:gd name="connsiteX2" fmla="*/ 1209149 w 1209149"/>
                  <a:gd name="connsiteY2" fmla="*/ 2054230 h 2054230"/>
                  <a:gd name="connsiteX3" fmla="*/ 629924 w 1209149"/>
                  <a:gd name="connsiteY3" fmla="*/ 2054230 h 2054230"/>
                  <a:gd name="connsiteX4" fmla="*/ 0 w 1209149"/>
                  <a:gd name="connsiteY4" fmla="*/ 1424306 h 2054230"/>
                  <a:gd name="connsiteX5" fmla="*/ 579225 w 1209149"/>
                  <a:gd name="connsiteY5" fmla="*/ 1424306 h 205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9149" h="2054230">
                    <a:moveTo>
                      <a:pt x="579225" y="629924"/>
                    </a:moveTo>
                    <a:lnTo>
                      <a:pt x="1209149" y="0"/>
                    </a:lnTo>
                    <a:lnTo>
                      <a:pt x="1209149" y="2054230"/>
                    </a:lnTo>
                    <a:lnTo>
                      <a:pt x="629924" y="2054230"/>
                    </a:lnTo>
                    <a:lnTo>
                      <a:pt x="0" y="1424306"/>
                    </a:lnTo>
                    <a:lnTo>
                      <a:pt x="579225" y="14243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华文中宋" panose="02010600040101010101" charset="-122"/>
                  <a:ea typeface="华文中宋" panose="02010600040101010101" charset="-122"/>
                </a:endParaRPr>
              </a:p>
            </p:txBody>
          </p:sp>
          <p:sp>
            <p:nvSpPr>
              <p:cNvPr id="8" name="任意多边形 20"/>
              <p:cNvSpPr/>
              <p:nvPr/>
            </p:nvSpPr>
            <p:spPr>
              <a:xfrm rot="2700000">
                <a:off x="28669" y="-657766"/>
                <a:ext cx="1072529" cy="1511952"/>
              </a:xfrm>
              <a:custGeom>
                <a:avLst/>
                <a:gdLst>
                  <a:gd name="connsiteX0" fmla="*/ 0 w 1072529"/>
                  <a:gd name="connsiteY0" fmla="*/ 1072529 h 1511952"/>
                  <a:gd name="connsiteX1" fmla="*/ 1072529 w 1072529"/>
                  <a:gd name="connsiteY1" fmla="*/ 0 h 1511952"/>
                  <a:gd name="connsiteX2" fmla="*/ 1072529 w 1072529"/>
                  <a:gd name="connsiteY2" fmla="*/ 1511952 h 1511952"/>
                  <a:gd name="connsiteX3" fmla="*/ 439424 w 1072529"/>
                  <a:gd name="connsiteY3" fmla="*/ 1511952 h 1511952"/>
                </a:gdLst>
                <a:ahLst/>
                <a:cxnLst>
                  <a:cxn ang="0">
                    <a:pos x="connsiteX0" y="connsiteY0"/>
                  </a:cxn>
                  <a:cxn ang="0">
                    <a:pos x="connsiteX1" y="connsiteY1"/>
                  </a:cxn>
                  <a:cxn ang="0">
                    <a:pos x="connsiteX2" y="connsiteY2"/>
                  </a:cxn>
                  <a:cxn ang="0">
                    <a:pos x="connsiteX3" y="connsiteY3"/>
                  </a:cxn>
                </a:cxnLst>
                <a:rect l="l" t="t" r="r" b="b"/>
                <a:pathLst>
                  <a:path w="1072529" h="1511952">
                    <a:moveTo>
                      <a:pt x="0" y="1072529"/>
                    </a:moveTo>
                    <a:lnTo>
                      <a:pt x="1072529" y="0"/>
                    </a:lnTo>
                    <a:lnTo>
                      <a:pt x="1072529" y="1511952"/>
                    </a:lnTo>
                    <a:lnTo>
                      <a:pt x="439424" y="1511952"/>
                    </a:lnTo>
                    <a:close/>
                  </a:path>
                </a:pathLst>
              </a:custGeom>
              <a:grpFill/>
              <a:ln w="57150">
                <a:gradFill flip="none" rotWithShape="1">
                  <a:gsLst>
                    <a:gs pos="0">
                      <a:srgbClr val="D7B26C"/>
                    </a:gs>
                    <a:gs pos="67000">
                      <a:srgbClr val="D7B26C">
                        <a:alpha val="40000"/>
                      </a:srgbClr>
                    </a:gs>
                    <a:gs pos="100000">
                      <a:srgbClr val="D7B26C">
                        <a:alpha val="65000"/>
                      </a:srgb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华文中宋" panose="02010600040101010101" charset="-122"/>
                  <a:ea typeface="华文中宋" panose="02010600040101010101" charset="-122"/>
                </a:endParaRPr>
              </a:p>
            </p:txBody>
          </p:sp>
        </p:grpSp>
      </p:grpSp>
      <p:sp>
        <p:nvSpPr>
          <p:cNvPr id="11" name="文本框 10"/>
          <p:cNvSpPr txBox="1"/>
          <p:nvPr/>
        </p:nvSpPr>
        <p:spPr>
          <a:xfrm>
            <a:off x="1683385" y="2719705"/>
            <a:ext cx="2199640" cy="922020"/>
          </a:xfrm>
          <a:prstGeom prst="rect">
            <a:avLst/>
          </a:prstGeom>
          <a:noFill/>
        </p:spPr>
        <p:txBody>
          <a:bodyPr wrap="square" rtlCol="0">
            <a:spAutoFit/>
          </a:bodyPr>
          <a:lstStyle/>
          <a:p>
            <a:pPr algn="ctr"/>
            <a:r>
              <a:rPr lang="zh-CN" altLang="en-US" sz="5400" b="1" dirty="0">
                <a:solidFill>
                  <a:srgbClr val="7E1B6A"/>
                </a:solidFill>
                <a:latin typeface="华文中宋" panose="02010600040101010101" charset="-122"/>
                <a:ea typeface="华文中宋" panose="02010600040101010101" charset="-122"/>
                <a:cs typeface="汉仪文黑-55简" panose="00020600040101010101" charset="-122"/>
              </a:rPr>
              <a:t>目 录</a:t>
            </a:r>
            <a:endParaRPr lang="zh-CN" altLang="en-US" sz="5400" b="1" dirty="0">
              <a:solidFill>
                <a:srgbClr val="7E1B6A"/>
              </a:solidFill>
              <a:latin typeface="华文中宋" panose="02010600040101010101" charset="-122"/>
              <a:ea typeface="华文中宋" panose="02010600040101010101" charset="-122"/>
              <a:cs typeface="汉仪文黑-55简" panose="00020600040101010101" charset="-122"/>
            </a:endParaRPr>
          </a:p>
        </p:txBody>
      </p:sp>
      <p:sp>
        <p:nvSpPr>
          <p:cNvPr id="12" name="文本框 11"/>
          <p:cNvSpPr txBox="1"/>
          <p:nvPr/>
        </p:nvSpPr>
        <p:spPr>
          <a:xfrm>
            <a:off x="5794893" y="1949790"/>
            <a:ext cx="3285250" cy="461665"/>
          </a:xfrm>
          <a:prstGeom prst="rect">
            <a:avLst/>
          </a:prstGeom>
          <a:noFill/>
        </p:spPr>
        <p:txBody>
          <a:bodyPr wrap="square" rtlCol="0">
            <a:spAutoFit/>
          </a:bodyPr>
          <a:lstStyle/>
          <a:p>
            <a:r>
              <a:rPr lang="zh-CN" altLang="en-US" sz="2400" b="1" dirty="0">
                <a:solidFill>
                  <a:srgbClr val="7E1B6A"/>
                </a:solidFill>
                <a:latin typeface="华文中宋" panose="02010600040101010101" charset="-122"/>
                <a:ea typeface="华文中宋" panose="02010600040101010101" charset="-122"/>
              </a:rPr>
              <a:t>概述</a:t>
            </a:r>
            <a:endParaRPr lang="zh-CN" altLang="en-US" sz="2400" b="1" dirty="0">
              <a:solidFill>
                <a:srgbClr val="7E1B6A"/>
              </a:solidFill>
              <a:latin typeface="华文中宋" panose="02010600040101010101" charset="-122"/>
              <a:ea typeface="华文中宋" panose="02010600040101010101" charset="-122"/>
            </a:endParaRPr>
          </a:p>
        </p:txBody>
      </p:sp>
      <p:sp>
        <p:nvSpPr>
          <p:cNvPr id="13" name="文本框 12"/>
          <p:cNvSpPr txBox="1"/>
          <p:nvPr/>
        </p:nvSpPr>
        <p:spPr>
          <a:xfrm>
            <a:off x="5812519" y="2945525"/>
            <a:ext cx="2496458" cy="461665"/>
          </a:xfrm>
          <a:prstGeom prst="rect">
            <a:avLst/>
          </a:prstGeom>
          <a:noFill/>
        </p:spPr>
        <p:txBody>
          <a:bodyPr wrap="square" rtlCol="0">
            <a:spAutoFit/>
          </a:bodyPr>
          <a:lstStyle/>
          <a:p>
            <a:r>
              <a:rPr lang="zh-CN" altLang="en-US" sz="2400" b="1" dirty="0">
                <a:solidFill>
                  <a:srgbClr val="7E1B6A"/>
                </a:solidFill>
                <a:latin typeface="华文中宋" panose="02010600040101010101" charset="-122"/>
                <a:ea typeface="华文中宋" panose="02010600040101010101" charset="-122"/>
              </a:rPr>
              <a:t>响应式布局</a:t>
            </a:r>
            <a:endParaRPr lang="zh-CN" altLang="en-US" sz="2400" b="1" dirty="0">
              <a:solidFill>
                <a:srgbClr val="7E1B6A"/>
              </a:solidFill>
              <a:latin typeface="华文中宋" panose="02010600040101010101" charset="-122"/>
              <a:ea typeface="华文中宋" panose="02010600040101010101" charset="-122"/>
            </a:endParaRPr>
          </a:p>
        </p:txBody>
      </p:sp>
      <p:sp>
        <p:nvSpPr>
          <p:cNvPr id="19" name="半闭框 18"/>
          <p:cNvSpPr/>
          <p:nvPr/>
        </p:nvSpPr>
        <p:spPr>
          <a:xfrm rot="8100000">
            <a:off x="5273422" y="1970116"/>
            <a:ext cx="432000" cy="432000"/>
          </a:xfrm>
          <a:prstGeom prst="halfFrame">
            <a:avLst>
              <a:gd name="adj1" fmla="val 19423"/>
              <a:gd name="adj2" fmla="val 19732"/>
            </a:avLst>
          </a:prstGeom>
          <a:solidFill>
            <a:srgbClr val="7E1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7E1B6A"/>
              </a:solidFill>
              <a:latin typeface="华文中宋" panose="02010600040101010101" charset="-122"/>
              <a:ea typeface="华文中宋" panose="02010600040101010101" charset="-122"/>
            </a:endParaRPr>
          </a:p>
        </p:txBody>
      </p:sp>
      <p:sp>
        <p:nvSpPr>
          <p:cNvPr id="20" name="文本框 19"/>
          <p:cNvSpPr txBox="1"/>
          <p:nvPr>
            <p:custDataLst>
              <p:tags r:id="rId1"/>
            </p:custDataLst>
          </p:nvPr>
        </p:nvSpPr>
        <p:spPr>
          <a:xfrm>
            <a:off x="4647962" y="1900011"/>
            <a:ext cx="907415" cy="583565"/>
          </a:xfrm>
          <a:prstGeom prst="rect">
            <a:avLst/>
          </a:prstGeom>
          <a:noFill/>
        </p:spPr>
        <p:txBody>
          <a:bodyPr wrap="square" rtlCol="0">
            <a:spAutoFit/>
          </a:bodyPr>
          <a:lstStyle/>
          <a:p>
            <a:pPr algn="ctr"/>
            <a:r>
              <a:rPr lang="en-US" altLang="zh-CN" sz="3200" b="1" dirty="0">
                <a:solidFill>
                  <a:srgbClr val="7E1B6A"/>
                </a:solidFill>
                <a:latin typeface="华文中宋" panose="02010600040101010101" charset="-122"/>
                <a:ea typeface="华文中宋" panose="02010600040101010101" charset="-122"/>
              </a:rPr>
              <a:t>01</a:t>
            </a:r>
            <a:endParaRPr lang="en-US" altLang="zh-CN" sz="3200" b="1" dirty="0">
              <a:solidFill>
                <a:srgbClr val="7E1B6A"/>
              </a:solidFill>
              <a:latin typeface="华文中宋" panose="02010600040101010101" charset="-122"/>
              <a:ea typeface="华文中宋" panose="02010600040101010101" charset="-122"/>
            </a:endParaRPr>
          </a:p>
        </p:txBody>
      </p:sp>
      <p:sp>
        <p:nvSpPr>
          <p:cNvPr id="21" name="半闭框 20"/>
          <p:cNvSpPr/>
          <p:nvPr/>
        </p:nvSpPr>
        <p:spPr>
          <a:xfrm rot="8100000">
            <a:off x="5273422" y="2984614"/>
            <a:ext cx="432000" cy="432000"/>
          </a:xfrm>
          <a:prstGeom prst="halfFrame">
            <a:avLst>
              <a:gd name="adj1" fmla="val 19423"/>
              <a:gd name="adj2" fmla="val 19732"/>
            </a:avLst>
          </a:prstGeom>
          <a:solidFill>
            <a:srgbClr val="7E1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7E1B6A"/>
              </a:solidFill>
              <a:latin typeface="华文中宋" panose="02010600040101010101" charset="-122"/>
              <a:ea typeface="华文中宋" panose="02010600040101010101" charset="-122"/>
            </a:endParaRPr>
          </a:p>
        </p:txBody>
      </p:sp>
      <p:sp>
        <p:nvSpPr>
          <p:cNvPr id="22" name="文本框 21"/>
          <p:cNvSpPr txBox="1"/>
          <p:nvPr/>
        </p:nvSpPr>
        <p:spPr>
          <a:xfrm>
            <a:off x="4658236" y="2914465"/>
            <a:ext cx="907415" cy="583565"/>
          </a:xfrm>
          <a:prstGeom prst="rect">
            <a:avLst/>
          </a:prstGeom>
          <a:noFill/>
        </p:spPr>
        <p:txBody>
          <a:bodyPr wrap="square" rtlCol="0">
            <a:spAutoFit/>
          </a:bodyPr>
          <a:lstStyle/>
          <a:p>
            <a:pPr algn="ctr"/>
            <a:r>
              <a:rPr lang="en-US" altLang="zh-CN" sz="3200" b="1" dirty="0">
                <a:solidFill>
                  <a:srgbClr val="7E1B6A"/>
                </a:solidFill>
                <a:latin typeface="华文中宋" panose="02010600040101010101" charset="-122"/>
                <a:ea typeface="华文中宋" panose="02010600040101010101" charset="-122"/>
              </a:rPr>
              <a:t>02</a:t>
            </a:r>
            <a:endParaRPr lang="en-US" altLang="zh-CN" sz="3200" b="1" dirty="0">
              <a:solidFill>
                <a:srgbClr val="7E1B6A"/>
              </a:solidFill>
              <a:latin typeface="华文中宋" panose="02010600040101010101" charset="-122"/>
              <a:ea typeface="华文中宋" panose="02010600040101010101" charset="-122"/>
            </a:endParaRPr>
          </a:p>
        </p:txBody>
      </p:sp>
      <p:sp>
        <p:nvSpPr>
          <p:cNvPr id="2" name="任意多边形 15"/>
          <p:cNvSpPr/>
          <p:nvPr/>
        </p:nvSpPr>
        <p:spPr>
          <a:xfrm rot="2700000">
            <a:off x="5276003" y="1958391"/>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任意多边形 15"/>
          <p:cNvSpPr/>
          <p:nvPr/>
        </p:nvSpPr>
        <p:spPr>
          <a:xfrm rot="2700000">
            <a:off x="5270640" y="2976615"/>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灯片编号占位符 13"/>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23" name="文本框 22"/>
          <p:cNvSpPr txBox="1"/>
          <p:nvPr/>
        </p:nvSpPr>
        <p:spPr>
          <a:xfrm>
            <a:off x="5812519" y="3948648"/>
            <a:ext cx="2496458" cy="461665"/>
          </a:xfrm>
          <a:prstGeom prst="rect">
            <a:avLst/>
          </a:prstGeom>
          <a:noFill/>
        </p:spPr>
        <p:txBody>
          <a:bodyPr wrap="square" rtlCol="0">
            <a:spAutoFit/>
          </a:bodyPr>
          <a:lstStyle/>
          <a:p>
            <a:r>
              <a:rPr lang="en-US" altLang="zh-CN" sz="2400" b="1">
                <a:solidFill>
                  <a:srgbClr val="7E1B6A"/>
                </a:solidFill>
                <a:latin typeface="华文中宋" panose="02010600040101010101" charset="-122"/>
                <a:ea typeface="华文中宋" panose="02010600040101010101" charset="-122"/>
              </a:rPr>
              <a:t>CSS3</a:t>
            </a:r>
            <a:endParaRPr lang="zh-CN" altLang="en-US" sz="2400" b="1" dirty="0">
              <a:solidFill>
                <a:srgbClr val="7E1B6A"/>
              </a:solidFill>
              <a:latin typeface="华文中宋" panose="02010600040101010101" charset="-122"/>
              <a:ea typeface="华文中宋" panose="02010600040101010101" charset="-122"/>
            </a:endParaRPr>
          </a:p>
        </p:txBody>
      </p:sp>
      <p:sp>
        <p:nvSpPr>
          <p:cNvPr id="24" name="半闭框 23"/>
          <p:cNvSpPr/>
          <p:nvPr/>
        </p:nvSpPr>
        <p:spPr>
          <a:xfrm rot="8100000">
            <a:off x="5273422" y="3987737"/>
            <a:ext cx="432000" cy="432000"/>
          </a:xfrm>
          <a:prstGeom prst="halfFrame">
            <a:avLst>
              <a:gd name="adj1" fmla="val 19423"/>
              <a:gd name="adj2" fmla="val 19732"/>
            </a:avLst>
          </a:prstGeom>
          <a:solidFill>
            <a:srgbClr val="7E1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7E1B6A"/>
              </a:solidFill>
              <a:latin typeface="华文中宋" panose="02010600040101010101" charset="-122"/>
              <a:ea typeface="华文中宋" panose="02010600040101010101" charset="-122"/>
            </a:endParaRPr>
          </a:p>
        </p:txBody>
      </p:sp>
      <p:sp>
        <p:nvSpPr>
          <p:cNvPr id="25" name="文本框 24"/>
          <p:cNvSpPr txBox="1"/>
          <p:nvPr/>
        </p:nvSpPr>
        <p:spPr>
          <a:xfrm>
            <a:off x="4658236" y="3917588"/>
            <a:ext cx="907415" cy="583565"/>
          </a:xfrm>
          <a:prstGeom prst="rect">
            <a:avLst/>
          </a:prstGeom>
          <a:noFill/>
        </p:spPr>
        <p:txBody>
          <a:bodyPr wrap="square" rtlCol="0">
            <a:spAutoFit/>
          </a:bodyPr>
          <a:lstStyle/>
          <a:p>
            <a:pPr algn="ctr"/>
            <a:r>
              <a:rPr lang="en-US" altLang="zh-CN" sz="3200" b="1" dirty="0">
                <a:solidFill>
                  <a:srgbClr val="7E1B6A"/>
                </a:solidFill>
                <a:latin typeface="华文中宋" panose="02010600040101010101" charset="-122"/>
                <a:ea typeface="华文中宋" panose="02010600040101010101" charset="-122"/>
              </a:rPr>
              <a:t>03</a:t>
            </a:r>
            <a:endParaRPr lang="en-US" altLang="zh-CN" sz="3200" b="1" dirty="0">
              <a:solidFill>
                <a:srgbClr val="7E1B6A"/>
              </a:solidFill>
              <a:latin typeface="华文中宋" panose="02010600040101010101" charset="-122"/>
              <a:ea typeface="华文中宋" panose="02010600040101010101" charset="-122"/>
            </a:endParaRPr>
          </a:p>
        </p:txBody>
      </p:sp>
      <p:sp>
        <p:nvSpPr>
          <p:cNvPr id="26" name="任意多边形 15"/>
          <p:cNvSpPr/>
          <p:nvPr/>
        </p:nvSpPr>
        <p:spPr>
          <a:xfrm rot="2700000">
            <a:off x="5270640" y="3979738"/>
            <a:ext cx="444464" cy="444464"/>
          </a:xfrm>
          <a:custGeom>
            <a:avLst/>
            <a:gdLst>
              <a:gd name="connsiteX0" fmla="*/ 0 w 1553029"/>
              <a:gd name="connsiteY0" fmla="*/ 0 h 1553029"/>
              <a:gd name="connsiteX1" fmla="*/ 1553029 w 1553029"/>
              <a:gd name="connsiteY1" fmla="*/ 0 h 1553029"/>
              <a:gd name="connsiteX2" fmla="*/ 1553029 w 1553029"/>
              <a:gd name="connsiteY2" fmla="*/ 1553029 h 1553029"/>
              <a:gd name="connsiteX3" fmla="*/ 1508683 w 1553029"/>
              <a:gd name="connsiteY3" fmla="*/ 1553029 h 1553029"/>
              <a:gd name="connsiteX4" fmla="*/ 0 w 1553029"/>
              <a:gd name="connsiteY4" fmla="*/ 44346 h 1553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3029" h="1553029">
                <a:moveTo>
                  <a:pt x="0" y="0"/>
                </a:moveTo>
                <a:lnTo>
                  <a:pt x="1553029" y="0"/>
                </a:lnTo>
                <a:lnTo>
                  <a:pt x="1553029" y="1553029"/>
                </a:lnTo>
                <a:lnTo>
                  <a:pt x="1508683" y="1553029"/>
                </a:lnTo>
                <a:lnTo>
                  <a:pt x="0" y="44346"/>
                </a:lnTo>
                <a:close/>
              </a:path>
            </a:pathLst>
          </a:custGeom>
          <a:noFill/>
          <a:ln w="38100">
            <a:gradFill flip="none" rotWithShape="1">
              <a:gsLst>
                <a:gs pos="0">
                  <a:srgbClr val="D7B26C">
                    <a:alpha val="0"/>
                  </a:srgbClr>
                </a:gs>
                <a:gs pos="80740">
                  <a:srgbClr val="D7B26C">
                    <a:alpha val="55000"/>
                  </a:srgbClr>
                </a:gs>
                <a:gs pos="61000">
                  <a:srgbClr val="D7B26C"/>
                </a:gs>
                <a:gs pos="45000">
                  <a:srgbClr val="D7B26C">
                    <a:alpha val="0"/>
                  </a:srgbClr>
                </a:gs>
                <a:gs pos="100000">
                  <a:srgbClr val="D7B26C"/>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2</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、文本与文字</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2" name="文本框 11"/>
          <p:cNvSpPr txBox="1"/>
          <p:nvPr/>
        </p:nvSpPr>
        <p:spPr>
          <a:xfrm>
            <a:off x="798047" y="1791854"/>
            <a:ext cx="8424333" cy="874278"/>
          </a:xfrm>
          <a:prstGeom prst="rect">
            <a:avLst/>
          </a:prstGeom>
          <a:noFill/>
        </p:spPr>
        <p:txBody>
          <a:bodyPr wrap="square" rtlCol="0">
            <a:spAutoFit/>
          </a:bodyPr>
          <a:lstStyle/>
          <a:p>
            <a:pPr>
              <a:lnSpc>
                <a:spcPct val="150000"/>
              </a:lnSpc>
            </a:pPr>
            <a:r>
              <a:rPr lang="en-GB" altLang="zh-CN" dirty="0">
                <a:solidFill>
                  <a:srgbClr val="C00000"/>
                </a:solidFill>
                <a:latin typeface="STZhongsong" panose="02010600040101010101" pitchFamily="2" charset="-122"/>
                <a:ea typeface="STZhongsong" panose="02010600040101010101" pitchFamily="2" charset="-122"/>
              </a:rPr>
              <a:t>text-shadow</a:t>
            </a:r>
            <a:r>
              <a:rPr lang="zh-CN" altLang="en-US" dirty="0">
                <a:solidFill>
                  <a:srgbClr val="C00000"/>
                </a:solidFill>
                <a:latin typeface="STZhongsong" panose="02010600040101010101" pitchFamily="2" charset="-122"/>
                <a:ea typeface="STZhongsong" panose="02010600040101010101" pitchFamily="2" charset="-122"/>
              </a:rPr>
              <a:t>属性：用于添加文本阴影</a:t>
            </a:r>
            <a:endParaRPr lang="zh-CN" altLang="en-US" dirty="0">
              <a:solidFill>
                <a:srgbClr val="C00000"/>
              </a:solidFill>
              <a:latin typeface="STZhongsong" panose="02010600040101010101" pitchFamily="2" charset="-122"/>
              <a:ea typeface="STZhongsong" panose="02010600040101010101" pitchFamily="2" charset="-122"/>
            </a:endParaRPr>
          </a:p>
          <a:p>
            <a:pPr>
              <a:lnSpc>
                <a:spcPct val="150000"/>
              </a:lnSpc>
            </a:pPr>
            <a:r>
              <a:rPr lang="en-GB" altLang="zh-CN" dirty="0">
                <a:latin typeface="STZhongsong" panose="02010600040101010101" pitchFamily="2" charset="-122"/>
                <a:ea typeface="STZhongsong" panose="02010600040101010101" pitchFamily="2" charset="-122"/>
              </a:rPr>
              <a:t>text-shadow</a:t>
            </a:r>
            <a:r>
              <a:rPr lang="zh-CN" altLang="en-GB" dirty="0">
                <a:latin typeface="STZhongsong" panose="02010600040101010101" pitchFamily="2" charset="-122"/>
                <a:ea typeface="STZhongsong" panose="02010600040101010101" pitchFamily="2" charset="-122"/>
              </a:rPr>
              <a:t>：</a:t>
            </a:r>
            <a:r>
              <a:rPr lang="zh-CN" altLang="en-US" u="sng" dirty="0">
                <a:latin typeface="STZhongsong" panose="02010600040101010101" pitchFamily="2" charset="-122"/>
                <a:ea typeface="STZhongsong" panose="02010600040101010101" pitchFamily="2" charset="-122"/>
              </a:rPr>
              <a:t>水平偏移 垂直偏移 阴影大小 颜色</a:t>
            </a:r>
            <a:r>
              <a:rPr lang="zh-CN" altLang="en-US" dirty="0">
                <a:latin typeface="STZhongsong" panose="02010600040101010101" pitchFamily="2" charset="-122"/>
                <a:ea typeface="STZhongsong" panose="02010600040101010101" pitchFamily="2" charset="-122"/>
              </a:rPr>
              <a:t>；</a:t>
            </a:r>
            <a:endParaRPr lang="zh-CN" altLang="en-US" dirty="0">
              <a:latin typeface="STZhongsong" panose="02010600040101010101" pitchFamily="2" charset="-122"/>
              <a:ea typeface="STZhongsong" panose="02010600040101010101" pitchFamily="2" charset="-122"/>
            </a:endParaRPr>
          </a:p>
        </p:txBody>
      </p:sp>
      <p:sp>
        <p:nvSpPr>
          <p:cNvPr id="15" name="文本框 14"/>
          <p:cNvSpPr txBox="1"/>
          <p:nvPr/>
        </p:nvSpPr>
        <p:spPr>
          <a:xfrm>
            <a:off x="798047" y="2872960"/>
            <a:ext cx="5077236" cy="1477328"/>
          </a:xfrm>
          <a:prstGeom prst="rect">
            <a:avLst/>
          </a:prstGeom>
          <a:noFill/>
        </p:spPr>
        <p:txBody>
          <a:bodyPr wrap="square">
            <a:spAutoFit/>
          </a:bodyPr>
          <a:lstStyle/>
          <a:p>
            <a:r>
              <a:rPr lang="en-US" altLang="zh-CN" dirty="0">
                <a:latin typeface="STZhongsong" panose="02010600040101010101" pitchFamily="2" charset="-122"/>
                <a:ea typeface="STZhongsong" panose="02010600040101010101" pitchFamily="2" charset="-122"/>
                <a:cs typeface="Arial" panose="020B0604020202090204" pitchFamily="34" charset="0"/>
              </a:rPr>
              <a:t>h1 {</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  text-shadow: </a:t>
            </a:r>
            <a:r>
              <a:rPr lang="en-US" altLang="zh-CN" u="sng" dirty="0">
                <a:latin typeface="STZhongsong" panose="02010600040101010101" pitchFamily="2" charset="-122"/>
                <a:ea typeface="STZhongsong" panose="02010600040101010101" pitchFamily="2" charset="-122"/>
                <a:cs typeface="Arial" panose="020B0604020202090204" pitchFamily="34" charset="0"/>
              </a:rPr>
              <a:t>2px 2px red</a:t>
            </a:r>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&lt;h1&gt;text-shadow&lt;/h1&gt;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p:txBody>
      </p:sp>
      <p:sp>
        <p:nvSpPr>
          <p:cNvPr id="19" name="矩形 18"/>
          <p:cNvSpPr/>
          <p:nvPr/>
        </p:nvSpPr>
        <p:spPr>
          <a:xfrm>
            <a:off x="862541" y="4607390"/>
            <a:ext cx="5012742" cy="1754326"/>
          </a:xfrm>
          <a:prstGeom prst="rect">
            <a:avLst/>
          </a:prstGeom>
        </p:spPr>
        <p:txBody>
          <a:bodyPr wrap="square">
            <a:spAutoFit/>
          </a:bodyPr>
          <a:lstStyle/>
          <a:p>
            <a:r>
              <a:rPr lang="en-US" altLang="zh-CN" dirty="0">
                <a:latin typeface="STZhongsong" panose="02010600040101010101" pitchFamily="2" charset="-122"/>
                <a:ea typeface="STZhongsong" panose="02010600040101010101" pitchFamily="2" charset="-122"/>
                <a:cs typeface="Arial" panose="020B0604020202090204" pitchFamily="34" charset="0"/>
              </a:rPr>
              <a:t>h1 {</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  text-shadow: </a:t>
            </a:r>
            <a:r>
              <a:rPr lang="en-US" altLang="zh-CN" u="sng" dirty="0">
                <a:latin typeface="STZhongsong" panose="02010600040101010101" pitchFamily="2" charset="-122"/>
                <a:ea typeface="STZhongsong" panose="02010600040101010101" pitchFamily="2" charset="-122"/>
                <a:cs typeface="Arial" panose="020B0604020202090204" pitchFamily="34" charset="0"/>
              </a:rPr>
              <a:t>2px </a:t>
            </a:r>
            <a:r>
              <a:rPr lang="en-US" altLang="zh-CN" u="sng" dirty="0" err="1">
                <a:latin typeface="STZhongsong" panose="02010600040101010101" pitchFamily="2" charset="-122"/>
                <a:ea typeface="STZhongsong" panose="02010600040101010101" pitchFamily="2" charset="-122"/>
                <a:cs typeface="Arial" panose="020B0604020202090204" pitchFamily="34" charset="0"/>
              </a:rPr>
              <a:t>2px</a:t>
            </a:r>
            <a:r>
              <a:rPr lang="en-US" altLang="zh-CN" u="sng" dirty="0">
                <a:latin typeface="STZhongsong" panose="02010600040101010101" pitchFamily="2" charset="-122"/>
                <a:ea typeface="STZhongsong" panose="02010600040101010101" pitchFamily="2" charset="-122"/>
                <a:cs typeface="Arial" panose="020B0604020202090204" pitchFamily="34" charset="0"/>
              </a:rPr>
              <a:t> 8px </a:t>
            </a:r>
            <a:r>
              <a:rPr lang="en-US" altLang="zh-CN" u="sng" dirty="0" err="1">
                <a:latin typeface="STZhongsong" panose="02010600040101010101" pitchFamily="2" charset="-122"/>
                <a:ea typeface="STZhongsong" panose="02010600040101010101" pitchFamily="2" charset="-122"/>
                <a:cs typeface="Arial" panose="020B0604020202090204" pitchFamily="34" charset="0"/>
              </a:rPr>
              <a:t>blueviolet</a:t>
            </a:r>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&lt;h1&gt;text-shadow&lt;/h1&gt;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endParaRPr lang="zh-CN" altLang="en-US" dirty="0">
              <a:latin typeface="STZhongsong" panose="02010600040101010101" pitchFamily="2" charset="-122"/>
              <a:ea typeface="STZhongsong" panose="02010600040101010101" pitchFamily="2" charset="-122"/>
              <a:cs typeface="Arial" panose="020B0604020202090204" pitchFamily="34" charset="0"/>
            </a:endParaRPr>
          </a:p>
        </p:txBody>
      </p:sp>
      <p:pic>
        <p:nvPicPr>
          <p:cNvPr id="20" name="图片 19"/>
          <p:cNvPicPr>
            <a:picLocks noChangeAspect="1"/>
          </p:cNvPicPr>
          <p:nvPr/>
        </p:nvPicPr>
        <p:blipFill>
          <a:blip r:embed="rId1"/>
          <a:stretch>
            <a:fillRect/>
          </a:stretch>
        </p:blipFill>
        <p:spPr>
          <a:xfrm>
            <a:off x="6019879" y="3208903"/>
            <a:ext cx="2410303" cy="635050"/>
          </a:xfrm>
          <a:prstGeom prst="rect">
            <a:avLst/>
          </a:prstGeom>
        </p:spPr>
      </p:pic>
      <p:pic>
        <p:nvPicPr>
          <p:cNvPr id="22" name="图片 21"/>
          <p:cNvPicPr>
            <a:picLocks noChangeAspect="1"/>
          </p:cNvPicPr>
          <p:nvPr/>
        </p:nvPicPr>
        <p:blipFill>
          <a:blip r:embed="rId2"/>
          <a:stretch>
            <a:fillRect/>
          </a:stretch>
        </p:blipFill>
        <p:spPr>
          <a:xfrm>
            <a:off x="6019879" y="5021774"/>
            <a:ext cx="2590721" cy="80401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2</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、文本与文字</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2" name="文本框 11"/>
          <p:cNvSpPr txBox="1"/>
          <p:nvPr/>
        </p:nvSpPr>
        <p:spPr>
          <a:xfrm>
            <a:off x="798047" y="1791854"/>
            <a:ext cx="8424333" cy="1289777"/>
          </a:xfrm>
          <a:prstGeom prst="rect">
            <a:avLst/>
          </a:prstGeom>
          <a:noFill/>
        </p:spPr>
        <p:txBody>
          <a:bodyPr wrap="square" rtlCol="0">
            <a:spAutoFit/>
          </a:bodyPr>
          <a:lstStyle/>
          <a:p>
            <a:pPr>
              <a:lnSpc>
                <a:spcPct val="150000"/>
              </a:lnSpc>
            </a:pPr>
            <a:r>
              <a:rPr lang="en-GB" altLang="zh-CN" dirty="0">
                <a:solidFill>
                  <a:srgbClr val="C00000"/>
                </a:solidFill>
                <a:latin typeface="STZhongsong" panose="02010600040101010101" pitchFamily="2" charset="-122"/>
                <a:ea typeface="STZhongsong" panose="02010600040101010101" pitchFamily="2" charset="-122"/>
              </a:rPr>
              <a:t>word-wrap</a:t>
            </a:r>
            <a:r>
              <a:rPr lang="zh-CN" altLang="en-US" dirty="0">
                <a:solidFill>
                  <a:srgbClr val="C00000"/>
                </a:solidFill>
                <a:latin typeface="STZhongsong" panose="02010600040101010101" pitchFamily="2" charset="-122"/>
                <a:ea typeface="STZhongsong" panose="02010600040101010101" pitchFamily="2" charset="-122"/>
              </a:rPr>
              <a:t>属性：允许长单词、</a:t>
            </a:r>
            <a:r>
              <a:rPr lang="en-GB" altLang="zh-CN" dirty="0">
                <a:solidFill>
                  <a:srgbClr val="C00000"/>
                </a:solidFill>
                <a:latin typeface="STZhongsong" panose="02010600040101010101" pitchFamily="2" charset="-122"/>
                <a:ea typeface="STZhongsong" panose="02010600040101010101" pitchFamily="2" charset="-122"/>
              </a:rPr>
              <a:t>URL</a:t>
            </a:r>
            <a:r>
              <a:rPr lang="zh-CN" altLang="en-US" dirty="0">
                <a:solidFill>
                  <a:srgbClr val="C00000"/>
                </a:solidFill>
                <a:latin typeface="STZhongsong" panose="02010600040101010101" pitchFamily="2" charset="-122"/>
                <a:ea typeface="STZhongsong" panose="02010600040101010101" pitchFamily="2" charset="-122"/>
              </a:rPr>
              <a:t>强制进行换行</a:t>
            </a:r>
            <a:endParaRPr lang="zh-CN" altLang="en-US" dirty="0">
              <a:solidFill>
                <a:srgbClr val="C00000"/>
              </a:solidFill>
              <a:latin typeface="STZhongsong" panose="02010600040101010101" pitchFamily="2" charset="-122"/>
              <a:ea typeface="STZhongsong" panose="02010600040101010101" pitchFamily="2" charset="-122"/>
            </a:endParaRPr>
          </a:p>
          <a:p>
            <a:pPr>
              <a:lnSpc>
                <a:spcPct val="150000"/>
              </a:lnSpc>
            </a:pPr>
            <a:r>
              <a:rPr lang="zh-CN" altLang="en-US" dirty="0">
                <a:latin typeface="STZhongsong" panose="02010600040101010101" pitchFamily="2" charset="-122"/>
                <a:ea typeface="STZhongsong" panose="02010600040101010101" pitchFamily="2" charset="-122"/>
              </a:rPr>
              <a:t>取值：   </a:t>
            </a:r>
            <a:r>
              <a:rPr lang="en-GB" altLang="zh-CN" dirty="0">
                <a:latin typeface="STZhongsong" panose="02010600040101010101" pitchFamily="2" charset="-122"/>
                <a:ea typeface="STZhongsong" panose="02010600040101010101" pitchFamily="2" charset="-122"/>
              </a:rPr>
              <a:t>normal  </a:t>
            </a:r>
            <a:r>
              <a:rPr lang="zh-CN" altLang="en-GB" dirty="0">
                <a:latin typeface="STZhongsong" panose="02010600040101010101" pitchFamily="2" charset="-122"/>
                <a:ea typeface="STZhongsong" panose="02010600040101010101" pitchFamily="2" charset="-122"/>
              </a:rPr>
              <a:t>（</a:t>
            </a:r>
            <a:r>
              <a:rPr lang="zh-CN" altLang="en-US" dirty="0">
                <a:latin typeface="STZhongsong" panose="02010600040101010101" pitchFamily="2" charset="-122"/>
                <a:ea typeface="STZhongsong" panose="02010600040101010101" pitchFamily="2" charset="-122"/>
              </a:rPr>
              <a:t>默认值）</a:t>
            </a:r>
            <a:endParaRPr lang="zh-CN" altLang="en-US" dirty="0">
              <a:latin typeface="STZhongsong" panose="02010600040101010101" pitchFamily="2" charset="-122"/>
              <a:ea typeface="STZhongsong" panose="02010600040101010101" pitchFamily="2" charset="-122"/>
            </a:endParaRPr>
          </a:p>
          <a:p>
            <a:pPr>
              <a:lnSpc>
                <a:spcPct val="150000"/>
              </a:lnSpc>
            </a:pPr>
            <a:r>
              <a:rPr lang="en-GB" altLang="zh-CN" dirty="0">
                <a:latin typeface="STZhongsong" panose="02010600040101010101" pitchFamily="2" charset="-122"/>
                <a:ea typeface="STZhongsong" panose="02010600040101010101" pitchFamily="2" charset="-122"/>
              </a:rPr>
              <a:t>	break-word</a:t>
            </a:r>
            <a:endParaRPr lang="en-GB" altLang="zh-CN" dirty="0">
              <a:latin typeface="STZhongsong" panose="02010600040101010101" pitchFamily="2" charset="-122"/>
              <a:ea typeface="STZhongsong" panose="02010600040101010101" pitchFamily="2" charset="-122"/>
            </a:endParaRPr>
          </a:p>
        </p:txBody>
      </p:sp>
      <p:sp>
        <p:nvSpPr>
          <p:cNvPr id="13" name="矩形 12"/>
          <p:cNvSpPr/>
          <p:nvPr/>
        </p:nvSpPr>
        <p:spPr>
          <a:xfrm>
            <a:off x="838200" y="3188801"/>
            <a:ext cx="6138333" cy="3416320"/>
          </a:xfrm>
          <a:prstGeom prst="rect">
            <a:avLst/>
          </a:prstGeom>
        </p:spPr>
        <p:txBody>
          <a:bodyPr wrap="square">
            <a:spAutoFit/>
          </a:bodyPr>
          <a:lstStyle/>
          <a:p>
            <a:r>
              <a:rPr lang="en-US" altLang="zh-CN" dirty="0" err="1">
                <a:latin typeface="STZhongsong" panose="02010600040101010101" pitchFamily="2" charset="-122"/>
                <a:ea typeface="STZhongsong" panose="02010600040101010101" pitchFamily="2" charset="-122"/>
                <a:cs typeface="Arial" panose="020B0604020202090204" pitchFamily="34" charset="0"/>
              </a:rPr>
              <a:t>p.test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pPr lvl="1"/>
            <a:r>
              <a:rPr lang="en-US" altLang="zh-CN" dirty="0">
                <a:latin typeface="STZhongsong" panose="02010600040101010101" pitchFamily="2" charset="-122"/>
                <a:ea typeface="STZhongsong" panose="02010600040101010101" pitchFamily="2" charset="-122"/>
                <a:cs typeface="Arial" panose="020B0604020202090204" pitchFamily="34" charset="0"/>
              </a:rPr>
              <a:t>width:11em; </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pPr lvl="1"/>
            <a:r>
              <a:rPr lang="en-US" altLang="zh-CN" dirty="0">
                <a:latin typeface="STZhongsong" panose="02010600040101010101" pitchFamily="2" charset="-122"/>
                <a:ea typeface="STZhongsong" panose="02010600040101010101" pitchFamily="2" charset="-122"/>
                <a:cs typeface="Arial" panose="020B0604020202090204" pitchFamily="34" charset="0"/>
              </a:rPr>
              <a:t>border:1px solid #000000;</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pPr lvl="1"/>
            <a:r>
              <a:rPr lang="en-US" altLang="zh-CN" dirty="0" err="1">
                <a:latin typeface="STZhongsong" panose="02010600040101010101" pitchFamily="2" charset="-122"/>
                <a:ea typeface="STZhongsong" panose="02010600040101010101" pitchFamily="2" charset="-122"/>
                <a:cs typeface="Arial" panose="020B0604020202090204" pitchFamily="34" charset="0"/>
              </a:rPr>
              <a:t>word-wrap:break-word</a:t>
            </a:r>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&lt;p class="test"&gt;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pPr lvl="1"/>
            <a:r>
              <a:rPr lang="en-US" altLang="zh-CN" dirty="0">
                <a:latin typeface="STZhongsong" panose="02010600040101010101" pitchFamily="2" charset="-122"/>
                <a:ea typeface="STZhongsong" panose="02010600040101010101" pitchFamily="2" charset="-122"/>
                <a:cs typeface="Arial" panose="020B0604020202090204" pitchFamily="34" charset="0"/>
              </a:rPr>
              <a:t>This paragraph contains a very long word: </a:t>
            </a:r>
            <a:r>
              <a:rPr lang="en-US" altLang="zh-CN" dirty="0" err="1">
                <a:latin typeface="STZhongsong" panose="02010600040101010101" pitchFamily="2" charset="-122"/>
                <a:ea typeface="STZhongsong" panose="02010600040101010101" pitchFamily="2" charset="-122"/>
                <a:cs typeface="Arial" panose="020B0604020202090204" pitchFamily="34" charset="0"/>
              </a:rPr>
              <a:t>thisisaveryveryveryveryveryverylongword</a:t>
            </a:r>
            <a:r>
              <a:rPr lang="en-US" altLang="zh-CN" dirty="0">
                <a:latin typeface="STZhongsong" panose="02010600040101010101" pitchFamily="2" charset="-122"/>
                <a:ea typeface="STZhongsong" panose="02010600040101010101" pitchFamily="2" charset="-122"/>
                <a:cs typeface="Arial" panose="020B0604020202090204" pitchFamily="34" charset="0"/>
              </a:rPr>
              <a:t>. The long word will break and wrap to the next line.</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r>
              <a:rPr lang="en-US" altLang="zh-CN" dirty="0">
                <a:latin typeface="STZhongsong" panose="02010600040101010101" pitchFamily="2" charset="-122"/>
                <a:ea typeface="STZhongsong" panose="02010600040101010101" pitchFamily="2" charset="-122"/>
                <a:cs typeface="Arial" panose="020B0604020202090204" pitchFamily="34" charset="0"/>
              </a:rPr>
              <a:t>&lt;/p&gt;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p:txBody>
      </p:sp>
      <p:pic>
        <p:nvPicPr>
          <p:cNvPr id="14" name="图片 13"/>
          <p:cNvPicPr>
            <a:picLocks noChangeAspect="1"/>
          </p:cNvPicPr>
          <p:nvPr/>
        </p:nvPicPr>
        <p:blipFill>
          <a:blip r:embed="rId1"/>
          <a:stretch>
            <a:fillRect/>
          </a:stretch>
        </p:blipFill>
        <p:spPr>
          <a:xfrm>
            <a:off x="7084863" y="4077676"/>
            <a:ext cx="1644703" cy="1644703"/>
          </a:xfrm>
          <a:prstGeom prst="rect">
            <a:avLst/>
          </a:prstGeom>
        </p:spPr>
      </p:pic>
      <p:pic>
        <p:nvPicPr>
          <p:cNvPr id="16" name="图片 15"/>
          <p:cNvPicPr>
            <a:picLocks noChangeAspect="1"/>
          </p:cNvPicPr>
          <p:nvPr/>
        </p:nvPicPr>
        <p:blipFill>
          <a:blip r:embed="rId2"/>
          <a:stretch>
            <a:fillRect/>
          </a:stretch>
        </p:blipFill>
        <p:spPr>
          <a:xfrm>
            <a:off x="9037606" y="4077676"/>
            <a:ext cx="3154394" cy="1644703"/>
          </a:xfrm>
          <a:prstGeom prst="rect">
            <a:avLst/>
          </a:prstGeom>
        </p:spPr>
      </p:pic>
      <p:sp>
        <p:nvSpPr>
          <p:cNvPr id="17" name="矩形 16"/>
          <p:cNvSpPr/>
          <p:nvPr/>
        </p:nvSpPr>
        <p:spPr>
          <a:xfrm>
            <a:off x="9744052" y="5938996"/>
            <a:ext cx="870751" cy="369332"/>
          </a:xfrm>
          <a:prstGeom prst="rect">
            <a:avLst/>
          </a:prstGeom>
        </p:spPr>
        <p:txBody>
          <a:bodyPr wrap="none">
            <a:spAutoFit/>
          </a:bodyPr>
          <a:lstStyle/>
          <a:p>
            <a:r>
              <a:rPr lang="en-US" altLang="zh-CN" b="1" dirty="0">
                <a:solidFill>
                  <a:schemeClr val="accent2"/>
                </a:solidFill>
              </a:rPr>
              <a:t>normal</a:t>
            </a:r>
            <a:endParaRPr lang="en-US" altLang="zh-CN" b="1" dirty="0">
              <a:solidFill>
                <a:schemeClr val="accent2"/>
              </a:solidFill>
            </a:endParaRPr>
          </a:p>
        </p:txBody>
      </p:sp>
      <p:sp>
        <p:nvSpPr>
          <p:cNvPr id="18" name="矩形 17"/>
          <p:cNvSpPr/>
          <p:nvPr/>
        </p:nvSpPr>
        <p:spPr>
          <a:xfrm>
            <a:off x="7260691" y="5933415"/>
            <a:ext cx="1293046" cy="369332"/>
          </a:xfrm>
          <a:prstGeom prst="rect">
            <a:avLst/>
          </a:prstGeom>
        </p:spPr>
        <p:txBody>
          <a:bodyPr wrap="none">
            <a:spAutoFit/>
          </a:bodyPr>
          <a:lstStyle/>
          <a:p>
            <a:r>
              <a:rPr lang="en-US" altLang="zh-CN" b="1" dirty="0">
                <a:solidFill>
                  <a:schemeClr val="accent2"/>
                </a:solidFill>
              </a:rPr>
              <a:t>break-word</a:t>
            </a:r>
            <a:endParaRPr lang="en-US" altLang="zh-CN" b="1" dirty="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2D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5" name="文本框 14"/>
          <p:cNvSpPr txBox="1"/>
          <p:nvPr/>
        </p:nvSpPr>
        <p:spPr>
          <a:xfrm>
            <a:off x="906219" y="1665895"/>
            <a:ext cx="10897851" cy="2951770"/>
          </a:xfrm>
          <a:prstGeom prst="rect">
            <a:avLst/>
          </a:prstGeom>
          <a:noFill/>
        </p:spPr>
        <p:txBody>
          <a:bodyPr wrap="square">
            <a:spAutoFit/>
          </a:bodyPr>
          <a:lstStyle/>
          <a:p>
            <a:pPr>
              <a:lnSpc>
                <a:spcPct val="150000"/>
              </a:lnSpc>
            </a:pPr>
            <a:r>
              <a:rPr lang="zh-CN" altLang="en-US" sz="1800" dirty="0">
                <a:latin typeface="STZhongsong" panose="02010600040101010101" pitchFamily="2" charset="-122"/>
                <a:ea typeface="STZhongsong" panose="02010600040101010101" pitchFamily="2" charset="-122"/>
                <a:cs typeface="Times New Roman" panose="02020503050405090304" pitchFamily="18" charset="0"/>
              </a:rPr>
              <a:t>变换（</a:t>
            </a:r>
            <a:r>
              <a:rPr lang="en-US" altLang="zh-CN" sz="1800" dirty="0">
                <a:latin typeface="STZhongsong" panose="02010600040101010101" pitchFamily="2" charset="-122"/>
                <a:ea typeface="STZhongsong" panose="02010600040101010101" pitchFamily="2" charset="-122"/>
                <a:cs typeface="Times New Roman" panose="02020503050405090304" pitchFamily="18" charset="0"/>
              </a:rPr>
              <a:t>transform</a:t>
            </a:r>
            <a:r>
              <a:rPr lang="zh-CN" altLang="en-US" sz="1800" dirty="0">
                <a:latin typeface="STZhongsong" panose="02010600040101010101" pitchFamily="2" charset="-122"/>
                <a:ea typeface="STZhongsong" panose="02010600040101010101" pitchFamily="2" charset="-122"/>
                <a:cs typeface="Times New Roman" panose="02020503050405090304" pitchFamily="18" charset="0"/>
              </a:rPr>
              <a:t>）是</a:t>
            </a:r>
            <a:r>
              <a:rPr lang="en-US" altLang="zh-CN" sz="1800" dirty="0">
                <a:latin typeface="STZhongsong" panose="02010600040101010101" pitchFamily="2" charset="-122"/>
                <a:ea typeface="STZhongsong" panose="02010600040101010101" pitchFamily="2" charset="-122"/>
                <a:cs typeface="Times New Roman" panose="02020503050405090304" pitchFamily="18" charset="0"/>
              </a:rPr>
              <a:t>CSS3</a:t>
            </a:r>
            <a:r>
              <a:rPr lang="zh-CN" altLang="en-US" sz="1800" dirty="0">
                <a:latin typeface="STZhongsong" panose="02010600040101010101" pitchFamily="2" charset="-122"/>
                <a:ea typeface="STZhongsong" panose="02010600040101010101" pitchFamily="2" charset="-122"/>
                <a:cs typeface="Times New Roman" panose="02020503050405090304" pitchFamily="18" charset="0"/>
              </a:rPr>
              <a:t>中具有颠覆性的特征之一，可以实现元素的位移、旋转、缩放等效果。</a:t>
            </a:r>
            <a:endParaRPr lang="en-US" altLang="zh-CN" sz="1800" dirty="0">
              <a:latin typeface="STZhongsong" panose="02010600040101010101" pitchFamily="2" charset="-122"/>
              <a:ea typeface="STZhongsong" panose="02010600040101010101" pitchFamily="2" charset="-122"/>
              <a:cs typeface="Times New Roman" panose="02020503050405090304" pitchFamily="18" charset="0"/>
            </a:endParaRPr>
          </a:p>
          <a:p>
            <a:pPr>
              <a:lnSpc>
                <a:spcPct val="150000"/>
              </a:lnSpc>
            </a:pPr>
            <a:r>
              <a:rPr lang="zh-CN" altLang="en-US" sz="1800" dirty="0">
                <a:latin typeface="STZhongsong" panose="02010600040101010101" pitchFamily="2" charset="-122"/>
                <a:ea typeface="STZhongsong" panose="02010600040101010101" pitchFamily="2" charset="-122"/>
                <a:cs typeface="Times New Roman" panose="02020503050405090304" pitchFamily="18" charset="0"/>
              </a:rPr>
              <a:t>变换（</a:t>
            </a:r>
            <a:r>
              <a:rPr lang="en-US" altLang="zh-CN" sz="1800" dirty="0">
                <a:latin typeface="STZhongsong" panose="02010600040101010101" pitchFamily="2" charset="-122"/>
                <a:ea typeface="STZhongsong" panose="02010600040101010101" pitchFamily="2" charset="-122"/>
                <a:cs typeface="Times New Roman" panose="02020503050405090304" pitchFamily="18" charset="0"/>
              </a:rPr>
              <a:t>transform</a:t>
            </a:r>
            <a:r>
              <a:rPr lang="zh-CN" altLang="en-US" sz="1800" dirty="0">
                <a:latin typeface="STZhongsong" panose="02010600040101010101" pitchFamily="2" charset="-122"/>
                <a:ea typeface="STZhongsong" panose="02010600040101010101" pitchFamily="2" charset="-122"/>
                <a:cs typeface="Times New Roman" panose="02020503050405090304" pitchFamily="18" charset="0"/>
              </a:rPr>
              <a:t>）可以简单理解为变形。</a:t>
            </a:r>
            <a:endParaRPr lang="en-US" altLang="zh-CN" sz="1800" dirty="0">
              <a:latin typeface="STZhongsong" panose="02010600040101010101" pitchFamily="2" charset="-122"/>
              <a:ea typeface="STZhongsong" panose="02010600040101010101" pitchFamily="2" charset="-122"/>
              <a:cs typeface="Times New Roman" panose="02020503050405090304" pitchFamily="18" charset="0"/>
            </a:endParaRPr>
          </a:p>
          <a:p>
            <a:pPr>
              <a:lnSpc>
                <a:spcPct val="150000"/>
              </a:lnSpc>
            </a:pPr>
            <a:endParaRPr lang="zh-CN" altLang="en-US" sz="1800" dirty="0">
              <a:latin typeface="STZhongsong" panose="02010600040101010101" pitchFamily="2" charset="-122"/>
              <a:ea typeface="STZhongsong" panose="02010600040101010101" pitchFamily="2" charset="-122"/>
              <a:cs typeface="Times New Roman" panose="02020503050405090304" pitchFamily="18" charset="0"/>
            </a:endParaRPr>
          </a:p>
          <a:p>
            <a:pPr marL="457200" indent="-457200">
              <a:lnSpc>
                <a:spcPct val="150000"/>
              </a:lnSpc>
              <a:buFont typeface="Arial" panose="020B0604020202090204" pitchFamily="34" charset="0"/>
              <a:buChar char="•"/>
            </a:pPr>
            <a:r>
              <a:rPr lang="zh-CN" altLang="en-US" sz="1800" dirty="0">
                <a:latin typeface="STZhongsong" panose="02010600040101010101" pitchFamily="2" charset="-122"/>
                <a:ea typeface="STZhongsong" panose="02010600040101010101" pitchFamily="2" charset="-122"/>
                <a:cs typeface="Times New Roman" panose="02020503050405090304" pitchFamily="18" charset="0"/>
              </a:rPr>
              <a:t>移动：</a:t>
            </a:r>
            <a:r>
              <a:rPr lang="en-US" altLang="zh-CN" sz="1800" dirty="0">
                <a:latin typeface="STZhongsong" panose="02010600040101010101" pitchFamily="2" charset="-122"/>
                <a:ea typeface="STZhongsong" panose="02010600040101010101" pitchFamily="2" charset="-122"/>
                <a:cs typeface="Times New Roman" panose="02020503050405090304" pitchFamily="18" charset="0"/>
              </a:rPr>
              <a:t>translate</a:t>
            </a:r>
            <a:endParaRPr lang="en-US" altLang="zh-CN" sz="1800" dirty="0">
              <a:latin typeface="STZhongsong" panose="02010600040101010101" pitchFamily="2" charset="-122"/>
              <a:ea typeface="STZhongsong" panose="02010600040101010101" pitchFamily="2" charset="-122"/>
              <a:cs typeface="Times New Roman" panose="02020503050405090304" pitchFamily="18" charset="0"/>
            </a:endParaRPr>
          </a:p>
          <a:p>
            <a:pPr marL="457200" indent="-457200">
              <a:lnSpc>
                <a:spcPct val="150000"/>
              </a:lnSpc>
              <a:buFont typeface="Arial" panose="020B0604020202090204" pitchFamily="34" charset="0"/>
              <a:buChar char="•"/>
            </a:pPr>
            <a:r>
              <a:rPr lang="zh-CN" altLang="en-US" sz="1800" dirty="0">
                <a:latin typeface="STZhongsong" panose="02010600040101010101" pitchFamily="2" charset="-122"/>
                <a:ea typeface="STZhongsong" panose="02010600040101010101" pitchFamily="2" charset="-122"/>
                <a:cs typeface="Times New Roman" panose="02020503050405090304" pitchFamily="18" charset="0"/>
              </a:rPr>
              <a:t>旋转：</a:t>
            </a:r>
            <a:r>
              <a:rPr lang="en-US" altLang="zh-CN" sz="1800" dirty="0">
                <a:latin typeface="STZhongsong" panose="02010600040101010101" pitchFamily="2" charset="-122"/>
                <a:ea typeface="STZhongsong" panose="02010600040101010101" pitchFamily="2" charset="-122"/>
                <a:cs typeface="Times New Roman" panose="02020503050405090304" pitchFamily="18" charset="0"/>
              </a:rPr>
              <a:t>rotate</a:t>
            </a:r>
            <a:endParaRPr lang="en-US" altLang="zh-CN" sz="1800" dirty="0">
              <a:latin typeface="STZhongsong" panose="02010600040101010101" pitchFamily="2" charset="-122"/>
              <a:ea typeface="STZhongsong" panose="02010600040101010101" pitchFamily="2" charset="-122"/>
              <a:cs typeface="Times New Roman" panose="02020503050405090304" pitchFamily="18" charset="0"/>
            </a:endParaRPr>
          </a:p>
          <a:p>
            <a:pPr marL="457200" indent="-457200">
              <a:lnSpc>
                <a:spcPct val="150000"/>
              </a:lnSpc>
              <a:buFont typeface="Arial" panose="020B0604020202090204" pitchFamily="34" charset="0"/>
              <a:buChar char="•"/>
            </a:pPr>
            <a:r>
              <a:rPr lang="zh-CN" altLang="en-US" sz="1800" dirty="0">
                <a:latin typeface="STZhongsong" panose="02010600040101010101" pitchFamily="2" charset="-122"/>
                <a:ea typeface="STZhongsong" panose="02010600040101010101" pitchFamily="2" charset="-122"/>
                <a:cs typeface="Times New Roman" panose="02020503050405090304" pitchFamily="18" charset="0"/>
              </a:rPr>
              <a:t>缩放：</a:t>
            </a:r>
            <a:r>
              <a:rPr lang="en-US" altLang="zh-CN" sz="1800" dirty="0">
                <a:latin typeface="STZhongsong" panose="02010600040101010101" pitchFamily="2" charset="-122"/>
                <a:ea typeface="STZhongsong" panose="02010600040101010101" pitchFamily="2" charset="-122"/>
                <a:cs typeface="Times New Roman" panose="02020503050405090304" pitchFamily="18" charset="0"/>
              </a:rPr>
              <a:t>scale</a:t>
            </a:r>
            <a:endParaRPr lang="en-US" altLang="zh-CN" sz="1800" dirty="0">
              <a:latin typeface="STZhongsong" panose="02010600040101010101" pitchFamily="2" charset="-122"/>
              <a:ea typeface="STZhongsong" panose="02010600040101010101" pitchFamily="2" charset="-122"/>
              <a:cs typeface="Times New Roman" panose="02020503050405090304" pitchFamily="18" charset="0"/>
            </a:endParaRPr>
          </a:p>
          <a:p>
            <a:pPr marL="457200" indent="-457200">
              <a:lnSpc>
                <a:spcPct val="150000"/>
              </a:lnSpc>
              <a:buFont typeface="Arial" panose="020B0604020202090204" pitchFamily="34" charset="0"/>
              <a:buChar char="•"/>
            </a:pPr>
            <a:r>
              <a:rPr lang="zh-CN" altLang="en-US" sz="1800" dirty="0">
                <a:latin typeface="STZhongsong" panose="02010600040101010101" pitchFamily="2" charset="-122"/>
                <a:ea typeface="STZhongsong" panose="02010600040101010101" pitchFamily="2" charset="-122"/>
                <a:cs typeface="Times New Roman" panose="02020503050405090304" pitchFamily="18" charset="0"/>
              </a:rPr>
              <a:t>倾斜：</a:t>
            </a:r>
            <a:r>
              <a:rPr lang="en-US" altLang="zh-CN" sz="1800" dirty="0">
                <a:latin typeface="STZhongsong" panose="02010600040101010101" pitchFamily="2" charset="-122"/>
                <a:ea typeface="STZhongsong" panose="02010600040101010101" pitchFamily="2" charset="-122"/>
                <a:cs typeface="Times New Roman" panose="02020503050405090304" pitchFamily="18" charset="0"/>
              </a:rPr>
              <a:t>skew</a:t>
            </a:r>
            <a:endParaRPr lang="en-US" altLang="zh-CN" sz="1800" dirty="0">
              <a:latin typeface="STZhongsong" panose="02010600040101010101" pitchFamily="2" charset="-122"/>
              <a:ea typeface="STZhongsong" panose="02010600040101010101" pitchFamily="2" charset="-122"/>
              <a:cs typeface="Times New Roman" panose="0202050305040509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2D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1" name="矩形 10"/>
          <p:cNvSpPr/>
          <p:nvPr/>
        </p:nvSpPr>
        <p:spPr>
          <a:xfrm>
            <a:off x="798047" y="1760082"/>
            <a:ext cx="9848850" cy="463653"/>
          </a:xfrm>
          <a:prstGeom prst="rect">
            <a:avLst/>
          </a:prstGeom>
        </p:spPr>
        <p:txBody>
          <a:bodyPr wrap="square">
            <a:spAutoFit/>
          </a:bodyPr>
          <a:lstStyle/>
          <a:p>
            <a:pPr>
              <a:lnSpc>
                <a:spcPct val="150000"/>
              </a:lnSpc>
            </a:pPr>
            <a:r>
              <a:rPr lang="en-US" altLang="zh-CN" dirty="0">
                <a:latin typeface="STZhongsong" panose="02010600040101010101" pitchFamily="2" charset="-122"/>
                <a:ea typeface="STZhongsong" panose="02010600040101010101" pitchFamily="2" charset="-122"/>
                <a:cs typeface="Arial" panose="020B0604020202090204" pitchFamily="34" charset="0"/>
              </a:rPr>
              <a:t>transform</a:t>
            </a:r>
            <a:r>
              <a:rPr lang="zh-CN" altLang="en-US" dirty="0">
                <a:latin typeface="STZhongsong" panose="02010600040101010101" pitchFamily="2" charset="-122"/>
                <a:ea typeface="STZhongsong" panose="02010600040101010101" pitchFamily="2" charset="-122"/>
                <a:cs typeface="Arial" panose="020B0604020202090204" pitchFamily="34" charset="0"/>
              </a:rPr>
              <a:t>属性的常用方法</a:t>
            </a:r>
            <a:endParaRPr lang="zh-CN" altLang="en-US" dirty="0">
              <a:latin typeface="STZhongsong" panose="02010600040101010101" pitchFamily="2" charset="-122"/>
              <a:ea typeface="STZhongsong" panose="02010600040101010101" pitchFamily="2" charset="-122"/>
              <a:cs typeface="Arial" panose="020B0604020202090204" pitchFamily="34" charset="0"/>
            </a:endParaRPr>
          </a:p>
        </p:txBody>
      </p:sp>
      <p:graphicFrame>
        <p:nvGraphicFramePr>
          <p:cNvPr id="12" name="表格 11"/>
          <p:cNvGraphicFramePr>
            <a:graphicFrameLocks noGrp="1"/>
          </p:cNvGraphicFramePr>
          <p:nvPr/>
        </p:nvGraphicFramePr>
        <p:xfrm>
          <a:off x="875197" y="2354431"/>
          <a:ext cx="10045951" cy="4079240"/>
        </p:xfrm>
        <a:graphic>
          <a:graphicData uri="http://schemas.openxmlformats.org/drawingml/2006/table">
            <a:tbl>
              <a:tblPr firstRow="1" bandRow="1">
                <a:tableStyleId>{16D9F66E-5EB9-4882-86FB-DCBF35E3C3E4}</a:tableStyleId>
              </a:tblPr>
              <a:tblGrid>
                <a:gridCol w="2784583"/>
                <a:gridCol w="7261368"/>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STZhongsong" panose="02010600040101010101" pitchFamily="2" charset="-122"/>
                          <a:ea typeface="STZhongsong" panose="02010600040101010101" pitchFamily="2" charset="-122"/>
                        </a:rPr>
                        <a:t>transform</a:t>
                      </a:r>
                      <a:r>
                        <a:rPr lang="zh-CN" altLang="en-US" sz="1600" dirty="0">
                          <a:latin typeface="STZhongsong" panose="02010600040101010101" pitchFamily="2" charset="-122"/>
                          <a:ea typeface="STZhongsong" panose="02010600040101010101" pitchFamily="2" charset="-122"/>
                        </a:rPr>
                        <a:t>属性常用方法</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rPr>
                        <a:t>说明</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r>
                        <a:rPr lang="en-US" altLang="zh-CN" sz="1600" dirty="0">
                          <a:latin typeface="STZhongsong" panose="02010600040101010101" pitchFamily="2" charset="-122"/>
                          <a:ea typeface="STZhongsong" panose="02010600040101010101" pitchFamily="2" charset="-122"/>
                        </a:rPr>
                        <a:t>translate(</a:t>
                      </a:r>
                      <a:r>
                        <a:rPr lang="en-US" altLang="zh-CN" sz="1600" dirty="0" err="1">
                          <a:latin typeface="STZhongsong" panose="02010600040101010101" pitchFamily="2" charset="-122"/>
                          <a:ea typeface="STZhongsong" panose="02010600040101010101" pitchFamily="2" charset="-122"/>
                        </a:rPr>
                        <a:t>x,y</a:t>
                      </a:r>
                      <a:r>
                        <a:rPr lang="en-US" altLang="zh-CN" sz="1600" dirty="0">
                          <a:latin typeface="STZhongsong" panose="02010600040101010101" pitchFamily="2" charset="-122"/>
                          <a:ea typeface="STZhongsong" panose="02010600040101010101" pitchFamily="2" charset="-122"/>
                        </a:rPr>
                        <a:t>)</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rPr>
                        <a:t>移动：沿</a:t>
                      </a:r>
                      <a:r>
                        <a:rPr lang="en-US" altLang="zh-CN" sz="1600" dirty="0">
                          <a:latin typeface="STZhongsong" panose="02010600040101010101" pitchFamily="2" charset="-122"/>
                          <a:ea typeface="STZhongsong" panose="02010600040101010101" pitchFamily="2" charset="-122"/>
                        </a:rPr>
                        <a:t>X</a:t>
                      </a:r>
                      <a:r>
                        <a:rPr lang="zh-CN" altLang="en-US" sz="1600" dirty="0">
                          <a:latin typeface="STZhongsong" panose="02010600040101010101" pitchFamily="2" charset="-122"/>
                          <a:ea typeface="STZhongsong" panose="02010600040101010101" pitchFamily="2" charset="-122"/>
                        </a:rPr>
                        <a:t>和</a:t>
                      </a:r>
                      <a:r>
                        <a:rPr lang="en-US" altLang="zh-CN" sz="1600" dirty="0">
                          <a:latin typeface="STZhongsong" panose="02010600040101010101" pitchFamily="2" charset="-122"/>
                          <a:ea typeface="STZhongsong" panose="02010600040101010101" pitchFamily="2" charset="-122"/>
                        </a:rPr>
                        <a:t>Y</a:t>
                      </a:r>
                      <a:r>
                        <a:rPr lang="zh-CN" altLang="en-US" sz="1600" dirty="0">
                          <a:latin typeface="STZhongsong" panose="02010600040101010101" pitchFamily="2" charset="-122"/>
                          <a:ea typeface="STZhongsong" panose="02010600040101010101" pitchFamily="2" charset="-122"/>
                        </a:rPr>
                        <a:t>轴</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STZhongsong" panose="02010600040101010101" pitchFamily="2" charset="-122"/>
                          <a:ea typeface="STZhongsong" panose="02010600040101010101" pitchFamily="2" charset="-122"/>
                        </a:rPr>
                        <a:t>translateX</a:t>
                      </a:r>
                      <a:r>
                        <a:rPr lang="en-US" altLang="zh-CN" sz="1600" dirty="0">
                          <a:latin typeface="STZhongsong" panose="02010600040101010101" pitchFamily="2" charset="-122"/>
                          <a:ea typeface="STZhongsong" panose="02010600040101010101" pitchFamily="2" charset="-122"/>
                        </a:rPr>
                        <a:t>(n)</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STZhongsong" panose="02010600040101010101" pitchFamily="2" charset="-122"/>
                          <a:ea typeface="STZhongsong" panose="02010600040101010101" pitchFamily="2" charset="-122"/>
                        </a:rPr>
                        <a:t>移动：沿</a:t>
                      </a:r>
                      <a:r>
                        <a:rPr lang="en-US" altLang="zh-CN" sz="1600" dirty="0">
                          <a:latin typeface="STZhongsong" panose="02010600040101010101" pitchFamily="2" charset="-122"/>
                          <a:ea typeface="STZhongsong" panose="02010600040101010101" pitchFamily="2" charset="-122"/>
                        </a:rPr>
                        <a:t>X</a:t>
                      </a:r>
                      <a:r>
                        <a:rPr lang="zh-CN" altLang="en-US" sz="1600" dirty="0">
                          <a:latin typeface="STZhongsong" panose="02010600040101010101" pitchFamily="2" charset="-122"/>
                          <a:ea typeface="STZhongsong" panose="02010600040101010101" pitchFamily="2" charset="-122"/>
                        </a:rPr>
                        <a:t>轴</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STZhongsong" panose="02010600040101010101" pitchFamily="2" charset="-122"/>
                          <a:ea typeface="STZhongsong" panose="02010600040101010101" pitchFamily="2" charset="-122"/>
                        </a:rPr>
                        <a:t>translateY</a:t>
                      </a:r>
                      <a:r>
                        <a:rPr lang="en-US" altLang="zh-CN" sz="1600" dirty="0">
                          <a:latin typeface="STZhongsong" panose="02010600040101010101" pitchFamily="2" charset="-122"/>
                          <a:ea typeface="STZhongsong" panose="02010600040101010101" pitchFamily="2" charset="-122"/>
                        </a:rPr>
                        <a:t>(n)</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latin typeface="STZhongsong" panose="02010600040101010101" pitchFamily="2" charset="-122"/>
                          <a:ea typeface="STZhongsong" panose="02010600040101010101" pitchFamily="2" charset="-122"/>
                        </a:rPr>
                        <a:t>移动：沿</a:t>
                      </a:r>
                      <a:r>
                        <a:rPr lang="en-US" altLang="zh-CN" sz="1600" dirty="0">
                          <a:latin typeface="STZhongsong" panose="02010600040101010101" pitchFamily="2" charset="-122"/>
                          <a:ea typeface="STZhongsong" panose="02010600040101010101" pitchFamily="2" charset="-122"/>
                        </a:rPr>
                        <a:t>Y</a:t>
                      </a:r>
                      <a:r>
                        <a:rPr lang="zh-CN" altLang="en-US" sz="1600" dirty="0">
                          <a:latin typeface="STZhongsong" panose="02010600040101010101" pitchFamily="2" charset="-122"/>
                          <a:ea typeface="STZhongsong" panose="02010600040101010101" pitchFamily="2" charset="-122"/>
                        </a:rPr>
                        <a:t>轴</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r>
                        <a:rPr lang="en-US" altLang="zh-CN" sz="1600" dirty="0">
                          <a:latin typeface="STZhongsong" panose="02010600040101010101" pitchFamily="2" charset="-122"/>
                          <a:ea typeface="STZhongsong" panose="02010600040101010101" pitchFamily="2" charset="-122"/>
                        </a:rPr>
                        <a:t>rotate(angle)</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rPr>
                        <a:t>旋转：单位是</a:t>
                      </a:r>
                      <a:r>
                        <a:rPr lang="en-US" altLang="zh-CN" sz="1600" dirty="0" err="1">
                          <a:latin typeface="STZhongsong" panose="02010600040101010101" pitchFamily="2" charset="-122"/>
                          <a:ea typeface="STZhongsong" panose="02010600040101010101" pitchFamily="2" charset="-122"/>
                        </a:rPr>
                        <a:t>deg</a:t>
                      </a:r>
                      <a:r>
                        <a:rPr lang="zh-CN" altLang="en-US" sz="1600" dirty="0">
                          <a:latin typeface="STZhongsong" panose="02010600040101010101" pitchFamily="2" charset="-122"/>
                          <a:ea typeface="STZhongsong" panose="02010600040101010101" pitchFamily="2" charset="-122"/>
                        </a:rPr>
                        <a:t>（角度），正数为顺时针，负数为逆时针</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r>
                        <a:rPr lang="en-US" altLang="zh-CN" sz="1600" dirty="0">
                          <a:latin typeface="STZhongsong" panose="02010600040101010101" pitchFamily="2" charset="-122"/>
                          <a:ea typeface="STZhongsong" panose="02010600040101010101" pitchFamily="2" charset="-122"/>
                        </a:rPr>
                        <a:t>scale(</a:t>
                      </a:r>
                      <a:r>
                        <a:rPr lang="en-US" altLang="zh-CN" sz="1600" dirty="0" err="1">
                          <a:latin typeface="STZhongsong" panose="02010600040101010101" pitchFamily="2" charset="-122"/>
                          <a:ea typeface="STZhongsong" panose="02010600040101010101" pitchFamily="2" charset="-122"/>
                        </a:rPr>
                        <a:t>x,y</a:t>
                      </a:r>
                      <a:r>
                        <a:rPr lang="en-US" altLang="zh-CN" sz="1600" dirty="0">
                          <a:latin typeface="STZhongsong" panose="02010600040101010101" pitchFamily="2" charset="-122"/>
                          <a:ea typeface="STZhongsong" panose="02010600040101010101" pitchFamily="2" charset="-122"/>
                        </a:rPr>
                        <a:t>)</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rPr>
                        <a:t>缩放：改变元素的宽度和高度，</a:t>
                      </a:r>
                      <a:r>
                        <a:rPr lang="en-US" altLang="zh-CN" sz="1600" dirty="0">
                          <a:latin typeface="STZhongsong" panose="02010600040101010101" pitchFamily="2" charset="-122"/>
                          <a:ea typeface="STZhongsong" panose="02010600040101010101" pitchFamily="2" charset="-122"/>
                        </a:rPr>
                        <a:t>&lt;1</a:t>
                      </a:r>
                      <a:r>
                        <a:rPr lang="zh-CN" altLang="en-US" sz="1600" dirty="0">
                          <a:latin typeface="STZhongsong" panose="02010600040101010101" pitchFamily="2" charset="-122"/>
                          <a:ea typeface="STZhongsong" panose="02010600040101010101" pitchFamily="2" charset="-122"/>
                        </a:rPr>
                        <a:t>为缩小，</a:t>
                      </a:r>
                      <a:r>
                        <a:rPr lang="en-US" altLang="zh-CN" sz="1600" dirty="0">
                          <a:latin typeface="STZhongsong" panose="02010600040101010101" pitchFamily="2" charset="-122"/>
                          <a:ea typeface="STZhongsong" panose="02010600040101010101" pitchFamily="2" charset="-122"/>
                        </a:rPr>
                        <a:t>&gt;1</a:t>
                      </a:r>
                      <a:r>
                        <a:rPr lang="zh-CN" altLang="en-US" sz="1600" dirty="0">
                          <a:latin typeface="STZhongsong" panose="02010600040101010101" pitchFamily="2" charset="-122"/>
                          <a:ea typeface="STZhongsong" panose="02010600040101010101" pitchFamily="2" charset="-122"/>
                        </a:rPr>
                        <a:t>为放大</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STZhongsong" panose="02010600040101010101" pitchFamily="2" charset="-122"/>
                          <a:ea typeface="STZhongsong" panose="02010600040101010101" pitchFamily="2" charset="-122"/>
                        </a:rPr>
                        <a:t>scaleX</a:t>
                      </a:r>
                      <a:r>
                        <a:rPr lang="en-US" altLang="zh-CN" sz="1600" dirty="0">
                          <a:latin typeface="STZhongsong" panose="02010600040101010101" pitchFamily="2" charset="-122"/>
                          <a:ea typeface="STZhongsong" panose="02010600040101010101" pitchFamily="2" charset="-122"/>
                        </a:rPr>
                        <a:t>(n)</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rPr>
                        <a:t>缩放：改变元素的宽度</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STZhongsong" panose="02010600040101010101" pitchFamily="2" charset="-122"/>
                          <a:ea typeface="STZhongsong" panose="02010600040101010101" pitchFamily="2" charset="-122"/>
                        </a:rPr>
                        <a:t>scaleY</a:t>
                      </a:r>
                      <a:r>
                        <a:rPr lang="en-US" altLang="zh-CN" sz="1600" dirty="0">
                          <a:latin typeface="STZhongsong" panose="02010600040101010101" pitchFamily="2" charset="-122"/>
                          <a:ea typeface="STZhongsong" panose="02010600040101010101" pitchFamily="2" charset="-122"/>
                        </a:rPr>
                        <a:t>(n)</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rPr>
                        <a:t>缩放：改变元素的高度</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STZhongsong" panose="02010600040101010101" pitchFamily="2" charset="-122"/>
                          <a:ea typeface="STZhongsong" panose="02010600040101010101" pitchFamily="2" charset="-122"/>
                        </a:rPr>
                        <a:t>skew(x-</a:t>
                      </a:r>
                      <a:r>
                        <a:rPr lang="en-US" altLang="zh-CN" sz="1600" dirty="0" err="1">
                          <a:latin typeface="STZhongsong" panose="02010600040101010101" pitchFamily="2" charset="-122"/>
                          <a:ea typeface="STZhongsong" panose="02010600040101010101" pitchFamily="2" charset="-122"/>
                        </a:rPr>
                        <a:t>angle,y</a:t>
                      </a:r>
                      <a:r>
                        <a:rPr lang="en-US" altLang="zh-CN" sz="1600" dirty="0">
                          <a:latin typeface="STZhongsong" panose="02010600040101010101" pitchFamily="2" charset="-122"/>
                          <a:ea typeface="STZhongsong" panose="02010600040101010101" pitchFamily="2" charset="-122"/>
                        </a:rPr>
                        <a:t>-angle)</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rPr>
                        <a:t>倾斜：沿</a:t>
                      </a:r>
                      <a:r>
                        <a:rPr lang="en-US" altLang="zh-CN" sz="1600" dirty="0">
                          <a:latin typeface="STZhongsong" panose="02010600040101010101" pitchFamily="2" charset="-122"/>
                          <a:ea typeface="STZhongsong" panose="02010600040101010101" pitchFamily="2" charset="-122"/>
                        </a:rPr>
                        <a:t>X</a:t>
                      </a:r>
                      <a:r>
                        <a:rPr lang="zh-CN" altLang="en-US" sz="1600" dirty="0">
                          <a:latin typeface="STZhongsong" panose="02010600040101010101" pitchFamily="2" charset="-122"/>
                          <a:ea typeface="STZhongsong" panose="02010600040101010101" pitchFamily="2" charset="-122"/>
                        </a:rPr>
                        <a:t>轴和</a:t>
                      </a:r>
                      <a:r>
                        <a:rPr lang="en-US" altLang="zh-CN" sz="1600" dirty="0">
                          <a:latin typeface="STZhongsong" panose="02010600040101010101" pitchFamily="2" charset="-122"/>
                          <a:ea typeface="STZhongsong" panose="02010600040101010101" pitchFamily="2" charset="-122"/>
                        </a:rPr>
                        <a:t>Y</a:t>
                      </a:r>
                      <a:r>
                        <a:rPr lang="zh-CN" altLang="en-US" sz="1600" dirty="0">
                          <a:latin typeface="STZhongsong" panose="02010600040101010101" pitchFamily="2" charset="-122"/>
                          <a:ea typeface="STZhongsong" panose="02010600040101010101" pitchFamily="2" charset="-122"/>
                        </a:rPr>
                        <a:t>轴，单位是</a:t>
                      </a:r>
                      <a:r>
                        <a:rPr lang="en-US" altLang="zh-CN" sz="1600" dirty="0" err="1">
                          <a:latin typeface="STZhongsong" panose="02010600040101010101" pitchFamily="2" charset="-122"/>
                          <a:ea typeface="STZhongsong" panose="02010600040101010101" pitchFamily="2" charset="-122"/>
                        </a:rPr>
                        <a:t>deg</a:t>
                      </a:r>
                      <a:r>
                        <a:rPr lang="zh-CN" altLang="en-US" sz="1600" dirty="0">
                          <a:latin typeface="STZhongsong" panose="02010600040101010101" pitchFamily="2" charset="-122"/>
                          <a:ea typeface="STZhongsong" panose="02010600040101010101" pitchFamily="2" charset="-122"/>
                        </a:rPr>
                        <a:t>（角度），一个值表示</a:t>
                      </a:r>
                      <a:r>
                        <a:rPr lang="en-US" altLang="zh-CN" sz="1600" dirty="0">
                          <a:latin typeface="STZhongsong" panose="02010600040101010101" pitchFamily="2" charset="-122"/>
                          <a:ea typeface="STZhongsong" panose="02010600040101010101" pitchFamily="2" charset="-122"/>
                        </a:rPr>
                        <a:t>Y</a:t>
                      </a:r>
                      <a:r>
                        <a:rPr lang="zh-CN" altLang="en-US" sz="1600" dirty="0">
                          <a:latin typeface="STZhongsong" panose="02010600040101010101" pitchFamily="2" charset="-122"/>
                          <a:ea typeface="STZhongsong" panose="02010600040101010101" pitchFamily="2" charset="-122"/>
                        </a:rPr>
                        <a:t>轴不倾斜</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STZhongsong" panose="02010600040101010101" pitchFamily="2" charset="-122"/>
                          <a:ea typeface="STZhongsong" panose="02010600040101010101" pitchFamily="2" charset="-122"/>
                        </a:rPr>
                        <a:t>skewX</a:t>
                      </a:r>
                      <a:r>
                        <a:rPr lang="en-US" altLang="zh-CN" sz="1600" dirty="0">
                          <a:latin typeface="STZhongsong" panose="02010600040101010101" pitchFamily="2" charset="-122"/>
                          <a:ea typeface="STZhongsong" panose="02010600040101010101" pitchFamily="2" charset="-122"/>
                        </a:rPr>
                        <a:t>(angle)</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rPr>
                        <a:t>倾斜：沿</a:t>
                      </a:r>
                      <a:r>
                        <a:rPr lang="en-US" altLang="zh-CN" sz="1600" dirty="0">
                          <a:latin typeface="STZhongsong" panose="02010600040101010101" pitchFamily="2" charset="-122"/>
                          <a:ea typeface="STZhongsong" panose="02010600040101010101" pitchFamily="2" charset="-122"/>
                        </a:rPr>
                        <a:t>X</a:t>
                      </a:r>
                      <a:r>
                        <a:rPr lang="zh-CN" altLang="en-US" sz="1600" dirty="0">
                          <a:latin typeface="STZhongsong" panose="02010600040101010101" pitchFamily="2" charset="-122"/>
                          <a:ea typeface="STZhongsong" panose="02010600040101010101" pitchFamily="2" charset="-122"/>
                        </a:rPr>
                        <a:t>轴倾斜，与</a:t>
                      </a:r>
                      <a:r>
                        <a:rPr lang="en-US" altLang="zh-CN" sz="1600" dirty="0">
                          <a:latin typeface="STZhongsong" panose="02010600040101010101" pitchFamily="2" charset="-122"/>
                          <a:ea typeface="STZhongsong" panose="02010600040101010101" pitchFamily="2" charset="-122"/>
                        </a:rPr>
                        <a:t>Y</a:t>
                      </a:r>
                      <a:r>
                        <a:rPr lang="zh-CN" altLang="en-US" sz="1600" dirty="0">
                          <a:latin typeface="STZhongsong" panose="02010600040101010101" pitchFamily="2" charset="-122"/>
                          <a:ea typeface="STZhongsong" panose="02010600040101010101" pitchFamily="2" charset="-122"/>
                        </a:rPr>
                        <a:t>轴夹角为</a:t>
                      </a:r>
                      <a:r>
                        <a:rPr lang="en-US" altLang="zh-CN" sz="1600" dirty="0">
                          <a:latin typeface="STZhongsong" panose="02010600040101010101" pitchFamily="2" charset="-122"/>
                          <a:ea typeface="STZhongsong" panose="02010600040101010101" pitchFamily="2" charset="-122"/>
                        </a:rPr>
                        <a:t>angle</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err="1">
                          <a:latin typeface="STZhongsong" panose="02010600040101010101" pitchFamily="2" charset="-122"/>
                          <a:ea typeface="STZhongsong" panose="02010600040101010101" pitchFamily="2" charset="-122"/>
                        </a:rPr>
                        <a:t>skewY</a:t>
                      </a:r>
                      <a:r>
                        <a:rPr lang="en-US" altLang="zh-CN" sz="1600" dirty="0">
                          <a:latin typeface="STZhongsong" panose="02010600040101010101" pitchFamily="2" charset="-122"/>
                          <a:ea typeface="STZhongsong" panose="02010600040101010101" pitchFamily="2" charset="-122"/>
                        </a:rPr>
                        <a:t>(angle)</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rPr>
                        <a:t>倾斜：沿</a:t>
                      </a:r>
                      <a:r>
                        <a:rPr lang="en-US" altLang="zh-CN" sz="1600" dirty="0">
                          <a:latin typeface="STZhongsong" panose="02010600040101010101" pitchFamily="2" charset="-122"/>
                          <a:ea typeface="STZhongsong" panose="02010600040101010101" pitchFamily="2" charset="-122"/>
                        </a:rPr>
                        <a:t>Y</a:t>
                      </a:r>
                      <a:r>
                        <a:rPr lang="zh-CN" altLang="en-US" sz="1600" dirty="0">
                          <a:latin typeface="STZhongsong" panose="02010600040101010101" pitchFamily="2" charset="-122"/>
                          <a:ea typeface="STZhongsong" panose="02010600040101010101" pitchFamily="2" charset="-122"/>
                        </a:rPr>
                        <a:t>轴倾斜，与</a:t>
                      </a:r>
                      <a:r>
                        <a:rPr lang="en-US" altLang="zh-CN" sz="1600" dirty="0">
                          <a:latin typeface="STZhongsong" panose="02010600040101010101" pitchFamily="2" charset="-122"/>
                          <a:ea typeface="STZhongsong" panose="02010600040101010101" pitchFamily="2" charset="-122"/>
                        </a:rPr>
                        <a:t>X</a:t>
                      </a:r>
                      <a:r>
                        <a:rPr lang="zh-CN" altLang="en-US" sz="1600" dirty="0">
                          <a:latin typeface="STZhongsong" panose="02010600040101010101" pitchFamily="2" charset="-122"/>
                          <a:ea typeface="STZhongsong" panose="02010600040101010101" pitchFamily="2" charset="-122"/>
                        </a:rPr>
                        <a:t>轴夹角为</a:t>
                      </a:r>
                      <a:r>
                        <a:rPr lang="en-US" altLang="zh-CN" sz="1600" dirty="0">
                          <a:latin typeface="STZhongsong" panose="02010600040101010101" pitchFamily="2" charset="-122"/>
                          <a:ea typeface="STZhongsong" panose="02010600040101010101" pitchFamily="2" charset="-122"/>
                        </a:rPr>
                        <a:t>angle</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2D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pic>
        <p:nvPicPr>
          <p:cNvPr id="13" name="图片 12"/>
          <p:cNvPicPr>
            <a:picLocks noChangeAspect="1"/>
          </p:cNvPicPr>
          <p:nvPr/>
        </p:nvPicPr>
        <p:blipFill>
          <a:blip r:embed="rId1"/>
          <a:stretch>
            <a:fillRect/>
          </a:stretch>
        </p:blipFill>
        <p:spPr>
          <a:xfrm>
            <a:off x="7668305" y="1469046"/>
            <a:ext cx="1664091" cy="1410071"/>
          </a:xfrm>
          <a:prstGeom prst="rect">
            <a:avLst/>
          </a:prstGeom>
        </p:spPr>
      </p:pic>
      <p:pic>
        <p:nvPicPr>
          <p:cNvPr id="14" name="图片 13"/>
          <p:cNvPicPr>
            <a:picLocks noChangeAspect="1"/>
          </p:cNvPicPr>
          <p:nvPr/>
        </p:nvPicPr>
        <p:blipFill>
          <a:blip r:embed="rId2"/>
          <a:stretch>
            <a:fillRect/>
          </a:stretch>
        </p:blipFill>
        <p:spPr>
          <a:xfrm>
            <a:off x="1660634" y="1733077"/>
            <a:ext cx="5328745" cy="883050"/>
          </a:xfrm>
          <a:prstGeom prst="rect">
            <a:avLst/>
          </a:prstGeom>
        </p:spPr>
      </p:pic>
      <p:sp>
        <p:nvSpPr>
          <p:cNvPr id="15" name="矩形 14"/>
          <p:cNvSpPr/>
          <p:nvPr/>
        </p:nvSpPr>
        <p:spPr>
          <a:xfrm>
            <a:off x="838200" y="1625309"/>
            <a:ext cx="646331" cy="458780"/>
          </a:xfrm>
          <a:prstGeom prst="rect">
            <a:avLst/>
          </a:prstGeom>
        </p:spPr>
        <p:txBody>
          <a:bodyPr wrap="none">
            <a:spAutoFit/>
          </a:bodyPr>
          <a:lstStyle/>
          <a:p>
            <a:pPr>
              <a:lnSpc>
                <a:spcPct val="150000"/>
              </a:lnSpc>
            </a:pPr>
            <a:r>
              <a:rPr lang="zh-CN" altLang="en-US" b="1" dirty="0">
                <a:solidFill>
                  <a:srgbClr val="7E1B6A"/>
                </a:solidFill>
                <a:latin typeface="STZhongsong" panose="02010600040101010101" pitchFamily="2" charset="-122"/>
                <a:ea typeface="STZhongsong" panose="02010600040101010101" pitchFamily="2" charset="-122"/>
              </a:rPr>
              <a:t>移动</a:t>
            </a:r>
            <a:endParaRPr lang="en-US" altLang="zh-CN" b="1" dirty="0">
              <a:solidFill>
                <a:srgbClr val="7E1B6A"/>
              </a:solidFill>
              <a:latin typeface="STZhongsong" panose="02010600040101010101" pitchFamily="2" charset="-122"/>
              <a:ea typeface="STZhongsong" panose="02010600040101010101" pitchFamily="2" charset="-122"/>
            </a:endParaRPr>
          </a:p>
        </p:txBody>
      </p:sp>
      <p:sp>
        <p:nvSpPr>
          <p:cNvPr id="16" name="矩形 15"/>
          <p:cNvSpPr/>
          <p:nvPr/>
        </p:nvSpPr>
        <p:spPr>
          <a:xfrm>
            <a:off x="836457" y="2722854"/>
            <a:ext cx="3336170" cy="874278"/>
          </a:xfrm>
          <a:prstGeom prst="rect">
            <a:avLst/>
          </a:prstGeom>
        </p:spPr>
        <p:txBody>
          <a:bodyPr wrap="none">
            <a:spAutoFit/>
          </a:bodyPr>
          <a:lstStyle/>
          <a:p>
            <a:pPr>
              <a:lnSpc>
                <a:spcPct val="150000"/>
              </a:lnSpc>
            </a:pPr>
            <a:r>
              <a:rPr lang="zh-CN" altLang="en-US" b="1" dirty="0">
                <a:solidFill>
                  <a:srgbClr val="7E1B6A"/>
                </a:solidFill>
                <a:latin typeface="STZhongsong" panose="02010600040101010101" pitchFamily="2" charset="-122"/>
                <a:ea typeface="STZhongsong" panose="02010600040101010101" pitchFamily="2" charset="-122"/>
              </a:rPr>
              <a:t>旋转：</a:t>
            </a:r>
            <a:r>
              <a:rPr lang="en-US" altLang="zh-CN" b="1" dirty="0" err="1">
                <a:solidFill>
                  <a:srgbClr val="7E1B6A"/>
                </a:solidFill>
                <a:latin typeface="STZhongsong" panose="02010600040101010101" pitchFamily="2" charset="-122"/>
                <a:ea typeface="STZhongsong" panose="02010600040101010101" pitchFamily="2" charset="-122"/>
              </a:rPr>
              <a:t>transform:rotate</a:t>
            </a:r>
            <a:r>
              <a:rPr lang="en-US" altLang="zh-CN" b="1" dirty="0">
                <a:solidFill>
                  <a:srgbClr val="7E1B6A"/>
                </a:solidFill>
                <a:latin typeface="STZhongsong" panose="02010600040101010101" pitchFamily="2" charset="-122"/>
                <a:ea typeface="STZhongsong" panose="02010600040101010101" pitchFamily="2" charset="-122"/>
              </a:rPr>
              <a:t>(</a:t>
            </a:r>
            <a:r>
              <a:rPr lang="zh-CN" altLang="en-US" b="1" dirty="0">
                <a:solidFill>
                  <a:srgbClr val="7E1B6A"/>
                </a:solidFill>
                <a:latin typeface="STZhongsong" panose="02010600040101010101" pitchFamily="2" charset="-122"/>
                <a:ea typeface="STZhongsong" panose="02010600040101010101" pitchFamily="2" charset="-122"/>
              </a:rPr>
              <a:t>度数</a:t>
            </a:r>
            <a:r>
              <a:rPr lang="en-US" altLang="zh-CN" b="1" dirty="0">
                <a:solidFill>
                  <a:srgbClr val="7E1B6A"/>
                </a:solidFill>
                <a:latin typeface="STZhongsong" panose="02010600040101010101" pitchFamily="2" charset="-122"/>
                <a:ea typeface="STZhongsong" panose="02010600040101010101" pitchFamily="2" charset="-122"/>
              </a:rPr>
              <a:t>)</a:t>
            </a:r>
            <a:endParaRPr lang="en-US" altLang="zh-CN" b="1" dirty="0">
              <a:solidFill>
                <a:srgbClr val="7E1B6A"/>
              </a:solidFill>
              <a:latin typeface="STZhongsong" panose="02010600040101010101" pitchFamily="2" charset="-122"/>
              <a:ea typeface="STZhongsong" panose="02010600040101010101" pitchFamily="2" charset="-122"/>
            </a:endParaRPr>
          </a:p>
          <a:p>
            <a:pPr>
              <a:lnSpc>
                <a:spcPct val="150000"/>
              </a:lnSpc>
            </a:pPr>
            <a:r>
              <a:rPr lang="en-US" altLang="zh-CN" dirty="0">
                <a:solidFill>
                  <a:srgbClr val="7E1B6A"/>
                </a:solidFill>
                <a:latin typeface="STZhongsong" panose="02010600040101010101" pitchFamily="2" charset="-122"/>
                <a:ea typeface="STZhongsong" panose="02010600040101010101" pitchFamily="2" charset="-122"/>
              </a:rPr>
              <a:t>transform: rotate(45deg)</a:t>
            </a:r>
            <a:endParaRPr lang="en-US" altLang="zh-CN" b="1" dirty="0">
              <a:solidFill>
                <a:srgbClr val="7E1B6A"/>
              </a:solidFill>
              <a:latin typeface="STZhongsong" panose="02010600040101010101" pitchFamily="2" charset="-122"/>
              <a:ea typeface="STZhongsong" panose="02010600040101010101" pitchFamily="2" charset="-122"/>
            </a:endParaRPr>
          </a:p>
        </p:txBody>
      </p:sp>
      <p:pic>
        <p:nvPicPr>
          <p:cNvPr id="17" name="图片 16"/>
          <p:cNvPicPr>
            <a:picLocks noChangeAspect="1"/>
          </p:cNvPicPr>
          <p:nvPr/>
        </p:nvPicPr>
        <p:blipFill>
          <a:blip r:embed="rId3"/>
          <a:stretch>
            <a:fillRect/>
          </a:stretch>
        </p:blipFill>
        <p:spPr>
          <a:xfrm>
            <a:off x="9962285" y="2616127"/>
            <a:ext cx="1391515" cy="1330350"/>
          </a:xfrm>
          <a:prstGeom prst="rect">
            <a:avLst/>
          </a:prstGeom>
        </p:spPr>
      </p:pic>
      <p:sp>
        <p:nvSpPr>
          <p:cNvPr id="18" name="矩形 17"/>
          <p:cNvSpPr/>
          <p:nvPr/>
        </p:nvSpPr>
        <p:spPr>
          <a:xfrm>
            <a:off x="4325006" y="2877977"/>
            <a:ext cx="4493173" cy="646331"/>
          </a:xfrm>
          <a:prstGeom prst="rect">
            <a:avLst/>
          </a:prstGeom>
        </p:spPr>
        <p:txBody>
          <a:bodyPr wrap="square">
            <a:spAutoFit/>
          </a:bodyPr>
          <a:lstStyle/>
          <a:p>
            <a:r>
              <a:rPr lang="zh-CN" altLang="en-US" dirty="0">
                <a:latin typeface="STZhongsong" panose="02010600040101010101" pitchFamily="2" charset="-122"/>
                <a:ea typeface="STZhongsong" panose="02010600040101010101" pitchFamily="2" charset="-122"/>
              </a:rPr>
              <a:t>角度为正时，顺时针，负时，为逆时针</a:t>
            </a:r>
            <a:endParaRPr lang="zh-CN" altLang="en-US" dirty="0">
              <a:latin typeface="STZhongsong" panose="02010600040101010101" pitchFamily="2" charset="-122"/>
              <a:ea typeface="STZhongsong" panose="02010600040101010101" pitchFamily="2" charset="-122"/>
            </a:endParaRPr>
          </a:p>
          <a:p>
            <a:r>
              <a:rPr lang="zh-CN" altLang="en-US" dirty="0">
                <a:latin typeface="STZhongsong" panose="02010600040101010101" pitchFamily="2" charset="-122"/>
                <a:ea typeface="STZhongsong" panose="02010600040101010101" pitchFamily="2" charset="-122"/>
              </a:rPr>
              <a:t>默认旋转的中心点是元素的中心点</a:t>
            </a:r>
            <a:endParaRPr lang="zh-CN" altLang="en-US" dirty="0">
              <a:latin typeface="STZhongsong" panose="02010600040101010101" pitchFamily="2" charset="-122"/>
              <a:ea typeface="STZhongsong" panose="02010600040101010101" pitchFamily="2" charset="-122"/>
            </a:endParaRPr>
          </a:p>
        </p:txBody>
      </p:sp>
      <p:sp>
        <p:nvSpPr>
          <p:cNvPr id="19" name="矩形 18"/>
          <p:cNvSpPr/>
          <p:nvPr/>
        </p:nvSpPr>
        <p:spPr>
          <a:xfrm>
            <a:off x="836457" y="3868795"/>
            <a:ext cx="10336040" cy="2120773"/>
          </a:xfrm>
          <a:prstGeom prst="rect">
            <a:avLst/>
          </a:prstGeom>
        </p:spPr>
        <p:txBody>
          <a:bodyPr wrap="square">
            <a:spAutoFit/>
          </a:bodyPr>
          <a:lstStyle/>
          <a:p>
            <a:pPr>
              <a:lnSpc>
                <a:spcPct val="150000"/>
              </a:lnSpc>
            </a:pPr>
            <a:r>
              <a:rPr lang="zh-CN" altLang="en-US" b="1" dirty="0">
                <a:solidFill>
                  <a:srgbClr val="7E1B6A"/>
                </a:solidFill>
                <a:latin typeface="STZhongsong" panose="02010600040101010101" pitchFamily="2" charset="-122"/>
                <a:ea typeface="STZhongsong" panose="02010600040101010101" pitchFamily="2" charset="-122"/>
              </a:rPr>
              <a:t>变换中心点，</a:t>
            </a:r>
            <a:r>
              <a:rPr lang="en-US" altLang="zh-CN" b="1" dirty="0">
                <a:solidFill>
                  <a:srgbClr val="7E1B6A"/>
                </a:solidFill>
                <a:latin typeface="STZhongsong" panose="02010600040101010101" pitchFamily="2" charset="-122"/>
                <a:ea typeface="STZhongsong" panose="02010600040101010101" pitchFamily="2" charset="-122"/>
              </a:rPr>
              <a:t>transform-origin</a:t>
            </a:r>
            <a:r>
              <a:rPr lang="zh-CN" altLang="en-US" b="1" dirty="0">
                <a:solidFill>
                  <a:srgbClr val="7E1B6A"/>
                </a:solidFill>
                <a:latin typeface="STZhongsong" panose="02010600040101010101" pitchFamily="2" charset="-122"/>
                <a:ea typeface="STZhongsong" panose="02010600040101010101" pitchFamily="2" charset="-122"/>
              </a:rPr>
              <a:t>：</a:t>
            </a:r>
            <a:r>
              <a:rPr lang="en-US" altLang="zh-CN" b="1" dirty="0">
                <a:solidFill>
                  <a:srgbClr val="7E1B6A"/>
                </a:solidFill>
                <a:latin typeface="STZhongsong" panose="02010600040101010101" pitchFamily="2" charset="-122"/>
                <a:ea typeface="STZhongsong" panose="02010600040101010101" pitchFamily="2" charset="-122"/>
              </a:rPr>
              <a:t>x y;</a:t>
            </a:r>
            <a:endParaRPr lang="en-US" altLang="zh-CN" b="1" dirty="0">
              <a:solidFill>
                <a:srgbClr val="7E1B6A"/>
              </a:solidFill>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US" altLang="zh-CN" dirty="0">
                <a:latin typeface="STZhongsong" panose="02010600040101010101" pitchFamily="2" charset="-122"/>
                <a:ea typeface="STZhongsong" panose="02010600040101010101" pitchFamily="2" charset="-122"/>
              </a:rPr>
              <a:t>x y </a:t>
            </a:r>
            <a:r>
              <a:rPr lang="zh-CN" altLang="en-US" dirty="0">
                <a:latin typeface="STZhongsong" panose="02010600040101010101" pitchFamily="2" charset="-122"/>
                <a:ea typeface="STZhongsong" panose="02010600040101010101" pitchFamily="2" charset="-122"/>
              </a:rPr>
              <a:t>默认转换的中心点是元素的中心点 </a:t>
            </a:r>
            <a:r>
              <a:rPr lang="en-US" altLang="zh-CN" dirty="0">
                <a:latin typeface="STZhongsong" panose="02010600040101010101" pitchFamily="2" charset="-122"/>
                <a:ea typeface="STZhongsong" panose="02010600040101010101" pitchFamily="2" charset="-122"/>
              </a:rPr>
              <a:t>(50% 50%)</a:t>
            </a:r>
            <a:r>
              <a:rPr lang="zh-CN" altLang="en-US" dirty="0">
                <a:latin typeface="STZhongsong" panose="02010600040101010101" pitchFamily="2" charset="-122"/>
                <a:ea typeface="STZhongsong" panose="02010600040101010101" pitchFamily="2" charset="-122"/>
              </a:rPr>
              <a:t>，相当于取值为（</a:t>
            </a:r>
            <a:r>
              <a:rPr lang="en-US" altLang="zh-CN" dirty="0">
                <a:latin typeface="STZhongsong" panose="02010600040101010101" pitchFamily="2" charset="-122"/>
                <a:ea typeface="STZhongsong" panose="02010600040101010101" pitchFamily="2" charset="-122"/>
              </a:rPr>
              <a:t>center center</a:t>
            </a:r>
            <a:r>
              <a:rPr lang="zh-CN" altLang="en-US" dirty="0">
                <a:latin typeface="STZhongsong" panose="02010600040101010101" pitchFamily="2" charset="-122"/>
                <a:ea typeface="STZhongsong" panose="02010600040101010101" pitchFamily="2" charset="-122"/>
              </a:rPr>
              <a:t>）；</a:t>
            </a:r>
            <a:endParaRPr lang="zh-CN" altLang="en-US"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US" altLang="zh-CN" dirty="0">
                <a:latin typeface="STZhongsong" panose="02010600040101010101" pitchFamily="2" charset="-122"/>
                <a:ea typeface="STZhongsong" panose="02010600040101010101" pitchFamily="2" charset="-122"/>
              </a:rPr>
              <a:t>x y</a:t>
            </a:r>
            <a:r>
              <a:rPr lang="zh-CN" altLang="en-US" dirty="0">
                <a:latin typeface="STZhongsong" panose="02010600040101010101" pitchFamily="2" charset="-122"/>
                <a:ea typeface="STZhongsong" panose="02010600040101010101" pitchFamily="2" charset="-122"/>
              </a:rPr>
              <a:t>可以设置</a:t>
            </a:r>
            <a:r>
              <a:rPr lang="en-US" altLang="zh-CN" dirty="0">
                <a:latin typeface="STZhongsong" panose="02010600040101010101" pitchFamily="2" charset="-122"/>
                <a:ea typeface="STZhongsong" panose="02010600040101010101" pitchFamily="2" charset="-122"/>
              </a:rPr>
              <a:t>9</a:t>
            </a:r>
            <a:r>
              <a:rPr lang="zh-CN" altLang="en-US" dirty="0">
                <a:latin typeface="STZhongsong" panose="02010600040101010101" pitchFamily="2" charset="-122"/>
                <a:ea typeface="STZhongsong" panose="02010600040101010101" pitchFamily="2" charset="-122"/>
              </a:rPr>
              <a:t>个位置值：</a:t>
            </a:r>
            <a:r>
              <a:rPr lang="zh-CN" altLang="en-US" dirty="0">
                <a:solidFill>
                  <a:srgbClr val="7E1B6A"/>
                </a:solidFill>
                <a:latin typeface="STZhongsong" panose="02010600040101010101" pitchFamily="2" charset="-122"/>
                <a:ea typeface="STZhongsong" panose="02010600040101010101" pitchFamily="2" charset="-122"/>
              </a:rPr>
              <a:t>水平方向：</a:t>
            </a:r>
            <a:r>
              <a:rPr lang="en-US" altLang="zh-CN" dirty="0">
                <a:solidFill>
                  <a:srgbClr val="7E1B6A"/>
                </a:solidFill>
                <a:latin typeface="STZhongsong" panose="02010600040101010101" pitchFamily="2" charset="-122"/>
                <a:ea typeface="STZhongsong" panose="02010600040101010101" pitchFamily="2" charset="-122"/>
              </a:rPr>
              <a:t>left </a:t>
            </a:r>
            <a:r>
              <a:rPr lang="zh-CN" altLang="en-US" dirty="0">
                <a:solidFill>
                  <a:srgbClr val="7E1B6A"/>
                </a:solidFill>
                <a:latin typeface="STZhongsong" panose="02010600040101010101" pitchFamily="2" charset="-122"/>
                <a:ea typeface="STZhongsong" panose="02010600040101010101" pitchFamily="2" charset="-122"/>
              </a:rPr>
              <a:t>   </a:t>
            </a:r>
            <a:r>
              <a:rPr lang="en-US" altLang="zh-CN" dirty="0">
                <a:solidFill>
                  <a:srgbClr val="7E1B6A"/>
                </a:solidFill>
                <a:latin typeface="STZhongsong" panose="02010600040101010101" pitchFamily="2" charset="-122"/>
                <a:ea typeface="STZhongsong" panose="02010600040101010101" pitchFamily="2" charset="-122"/>
              </a:rPr>
              <a:t>center </a:t>
            </a:r>
            <a:r>
              <a:rPr lang="zh-CN" altLang="en-US" dirty="0">
                <a:solidFill>
                  <a:srgbClr val="7E1B6A"/>
                </a:solidFill>
                <a:latin typeface="STZhongsong" panose="02010600040101010101" pitchFamily="2" charset="-122"/>
                <a:ea typeface="STZhongsong" panose="02010600040101010101" pitchFamily="2" charset="-122"/>
              </a:rPr>
              <a:t>   </a:t>
            </a:r>
            <a:r>
              <a:rPr lang="en-US" altLang="zh-CN" dirty="0">
                <a:solidFill>
                  <a:srgbClr val="7E1B6A"/>
                </a:solidFill>
                <a:latin typeface="STZhongsong" panose="02010600040101010101" pitchFamily="2" charset="-122"/>
                <a:ea typeface="STZhongsong" panose="02010600040101010101" pitchFamily="2" charset="-122"/>
              </a:rPr>
              <a:t>right</a:t>
            </a:r>
            <a:endParaRPr lang="en-US" altLang="zh-CN" dirty="0">
              <a:solidFill>
                <a:srgbClr val="7E1B6A"/>
              </a:solidFill>
              <a:latin typeface="STZhongsong" panose="02010600040101010101" pitchFamily="2" charset="-122"/>
              <a:ea typeface="STZhongsong" panose="02010600040101010101" pitchFamily="2" charset="-122"/>
            </a:endParaRPr>
          </a:p>
          <a:p>
            <a:pPr>
              <a:lnSpc>
                <a:spcPct val="150000"/>
              </a:lnSpc>
            </a:pPr>
            <a:r>
              <a:rPr lang="en-US" altLang="zh-CN" dirty="0">
                <a:solidFill>
                  <a:srgbClr val="7E1B6A"/>
                </a:solidFill>
                <a:latin typeface="STZhongsong" panose="02010600040101010101" pitchFamily="2" charset="-122"/>
                <a:ea typeface="STZhongsong" panose="02010600040101010101" pitchFamily="2" charset="-122"/>
              </a:rPr>
              <a:t>				    0    </a:t>
            </a:r>
            <a:r>
              <a:rPr lang="zh-CN" altLang="en-US" dirty="0">
                <a:solidFill>
                  <a:srgbClr val="7E1B6A"/>
                </a:solidFill>
                <a:latin typeface="STZhongsong" panose="02010600040101010101" pitchFamily="2" charset="-122"/>
                <a:ea typeface="STZhongsong" panose="02010600040101010101" pitchFamily="2" charset="-122"/>
              </a:rPr>
              <a:t>   </a:t>
            </a:r>
            <a:r>
              <a:rPr lang="en-US" altLang="zh-CN" dirty="0">
                <a:solidFill>
                  <a:srgbClr val="7E1B6A"/>
                </a:solidFill>
                <a:latin typeface="STZhongsong" panose="02010600040101010101" pitchFamily="2" charset="-122"/>
                <a:ea typeface="STZhongsong" panose="02010600040101010101" pitchFamily="2" charset="-122"/>
              </a:rPr>
              <a:t>50%    </a:t>
            </a:r>
            <a:r>
              <a:rPr lang="zh-CN" altLang="en-US" dirty="0">
                <a:solidFill>
                  <a:srgbClr val="7E1B6A"/>
                </a:solidFill>
                <a:latin typeface="STZhongsong" panose="02010600040101010101" pitchFamily="2" charset="-122"/>
                <a:ea typeface="STZhongsong" panose="02010600040101010101" pitchFamily="2" charset="-122"/>
              </a:rPr>
              <a:t>   </a:t>
            </a:r>
            <a:r>
              <a:rPr lang="en-US" altLang="zh-CN" dirty="0">
                <a:solidFill>
                  <a:srgbClr val="7E1B6A"/>
                </a:solidFill>
                <a:latin typeface="STZhongsong" panose="02010600040101010101" pitchFamily="2" charset="-122"/>
                <a:ea typeface="STZhongsong" panose="02010600040101010101" pitchFamily="2" charset="-122"/>
              </a:rPr>
              <a:t>100%</a:t>
            </a:r>
            <a:endParaRPr lang="en-US" altLang="zh-CN" dirty="0">
              <a:solidFill>
                <a:srgbClr val="7E1B6A"/>
              </a:solidFill>
              <a:latin typeface="STZhongsong" panose="02010600040101010101" pitchFamily="2" charset="-122"/>
              <a:ea typeface="STZhongsong" panose="02010600040101010101" pitchFamily="2" charset="-122"/>
            </a:endParaRPr>
          </a:p>
          <a:p>
            <a:pPr>
              <a:lnSpc>
                <a:spcPct val="150000"/>
              </a:lnSpc>
            </a:pPr>
            <a:r>
              <a:rPr lang="en-US" altLang="zh-CN" dirty="0">
                <a:solidFill>
                  <a:srgbClr val="7E1B6A"/>
                </a:solidFill>
                <a:latin typeface="STZhongsong" panose="02010600040101010101" pitchFamily="2" charset="-122"/>
                <a:ea typeface="STZhongsong" panose="02010600040101010101" pitchFamily="2" charset="-122"/>
              </a:rPr>
              <a:t>		             </a:t>
            </a:r>
            <a:r>
              <a:rPr lang="zh-CN" altLang="en-US" dirty="0">
                <a:solidFill>
                  <a:srgbClr val="7E1B6A"/>
                </a:solidFill>
                <a:latin typeface="STZhongsong" panose="02010600040101010101" pitchFamily="2" charset="-122"/>
                <a:ea typeface="STZhongsong" panose="02010600040101010101" pitchFamily="2" charset="-122"/>
              </a:rPr>
              <a:t>垂直方向：</a:t>
            </a:r>
            <a:r>
              <a:rPr lang="en-US" altLang="zh-CN" dirty="0">
                <a:solidFill>
                  <a:srgbClr val="7E1B6A"/>
                </a:solidFill>
                <a:latin typeface="STZhongsong" panose="02010600040101010101" pitchFamily="2" charset="-122"/>
                <a:ea typeface="STZhongsong" panose="02010600040101010101" pitchFamily="2" charset="-122"/>
              </a:rPr>
              <a:t>top </a:t>
            </a:r>
            <a:r>
              <a:rPr lang="zh-CN" altLang="en-US" dirty="0">
                <a:solidFill>
                  <a:srgbClr val="7E1B6A"/>
                </a:solidFill>
                <a:latin typeface="STZhongsong" panose="02010600040101010101" pitchFamily="2" charset="-122"/>
                <a:ea typeface="STZhongsong" panose="02010600040101010101" pitchFamily="2" charset="-122"/>
              </a:rPr>
              <a:t>   </a:t>
            </a:r>
            <a:r>
              <a:rPr lang="en-US" altLang="zh-CN" dirty="0">
                <a:solidFill>
                  <a:srgbClr val="7E1B6A"/>
                </a:solidFill>
                <a:latin typeface="STZhongsong" panose="02010600040101010101" pitchFamily="2" charset="-122"/>
                <a:ea typeface="STZhongsong" panose="02010600040101010101" pitchFamily="2" charset="-122"/>
              </a:rPr>
              <a:t>center </a:t>
            </a:r>
            <a:r>
              <a:rPr lang="zh-CN" altLang="en-US" dirty="0">
                <a:solidFill>
                  <a:srgbClr val="7E1B6A"/>
                </a:solidFill>
                <a:latin typeface="STZhongsong" panose="02010600040101010101" pitchFamily="2" charset="-122"/>
                <a:ea typeface="STZhongsong" panose="02010600040101010101" pitchFamily="2" charset="-122"/>
              </a:rPr>
              <a:t>   </a:t>
            </a:r>
            <a:r>
              <a:rPr lang="en-US" altLang="zh-CN" dirty="0">
                <a:solidFill>
                  <a:srgbClr val="7E1B6A"/>
                </a:solidFill>
                <a:latin typeface="STZhongsong" panose="02010600040101010101" pitchFamily="2" charset="-122"/>
                <a:ea typeface="STZhongsong" panose="02010600040101010101" pitchFamily="2" charset="-122"/>
              </a:rPr>
              <a:t>bottom</a:t>
            </a:r>
            <a:endParaRPr lang="en-US" altLang="zh-CN" dirty="0">
              <a:solidFill>
                <a:srgbClr val="7E1B6A"/>
              </a:solidFill>
              <a:latin typeface="STZhongsong" panose="02010600040101010101" pitchFamily="2" charset="-122"/>
              <a:ea typeface="STZhongsong" panose="0201060004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2D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20" name="矩形 19"/>
          <p:cNvSpPr/>
          <p:nvPr/>
        </p:nvSpPr>
        <p:spPr>
          <a:xfrm>
            <a:off x="798047" y="1728885"/>
            <a:ext cx="1663062" cy="465640"/>
          </a:xfrm>
          <a:prstGeom prst="rect">
            <a:avLst/>
          </a:prstGeom>
        </p:spPr>
        <p:txBody>
          <a:bodyPr wrap="square">
            <a:spAutoFit/>
          </a:bodyPr>
          <a:lstStyle/>
          <a:p>
            <a:pPr>
              <a:lnSpc>
                <a:spcPct val="150000"/>
              </a:lnSpc>
            </a:pPr>
            <a:r>
              <a:rPr lang="zh-CN" altLang="en-US" b="1" dirty="0">
                <a:latin typeface="STZhongsong" panose="02010600040101010101" pitchFamily="2" charset="-122"/>
                <a:ea typeface="STZhongsong" panose="02010600040101010101" pitchFamily="2" charset="-122"/>
              </a:rPr>
              <a:t>案例：三角形</a:t>
            </a:r>
            <a:endParaRPr lang="en-US" altLang="zh-CN" sz="1100" dirty="0">
              <a:latin typeface="STZhongsong" panose="02010600040101010101" pitchFamily="2" charset="-122"/>
              <a:ea typeface="STZhongsong" panose="02010600040101010101" pitchFamily="2" charset="-122"/>
            </a:endParaRPr>
          </a:p>
        </p:txBody>
      </p:sp>
      <p:pic>
        <p:nvPicPr>
          <p:cNvPr id="22" name="图片 21"/>
          <p:cNvPicPr>
            <a:picLocks noChangeAspect="1"/>
          </p:cNvPicPr>
          <p:nvPr/>
        </p:nvPicPr>
        <p:blipFill>
          <a:blip r:embed="rId1"/>
          <a:stretch>
            <a:fillRect/>
          </a:stretch>
        </p:blipFill>
        <p:spPr>
          <a:xfrm>
            <a:off x="864597" y="2582575"/>
            <a:ext cx="3449709" cy="559044"/>
          </a:xfrm>
          <a:prstGeom prst="rect">
            <a:avLst/>
          </a:prstGeom>
        </p:spPr>
      </p:pic>
      <p:sp>
        <p:nvSpPr>
          <p:cNvPr id="23" name="矩形 22"/>
          <p:cNvSpPr/>
          <p:nvPr/>
        </p:nvSpPr>
        <p:spPr>
          <a:xfrm>
            <a:off x="5247721" y="943744"/>
            <a:ext cx="5591072" cy="5723042"/>
          </a:xfrm>
          <a:prstGeom prst="rect">
            <a:avLst/>
          </a:prstGeom>
        </p:spPr>
        <p:txBody>
          <a:bodyPr wrap="square">
            <a:spAutoFit/>
          </a:bodyPr>
          <a:lstStyle/>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.outer {</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position: relative;</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width: 200px;</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height: 30px;</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border: 1px solid #000;</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.outer::after {</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content: '';</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position: absolute;</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top: 10px;</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right: 15px;</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width: 8px;</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height: 8px;</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border-right: 1px solid #000;</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border-bottom: 1px solid #000;</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transform: rotate(45deg);</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transition: all 0.5s;</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a:t>
            </a:r>
            <a:r>
              <a:rPr lang="en-US" altLang="zh-CN" sz="1400" dirty="0" err="1">
                <a:latin typeface="STZhongsong" panose="02010600040101010101" pitchFamily="2" charset="-122"/>
                <a:ea typeface="STZhongsong" panose="02010600040101010101" pitchFamily="2" charset="-122"/>
                <a:cs typeface="Arial" panose="020B0604020202090204" pitchFamily="34" charset="0"/>
              </a:rPr>
              <a:t>outer:hover</a:t>
            </a:r>
            <a:r>
              <a:rPr lang="en-US" altLang="zh-CN" sz="1400" dirty="0">
                <a:latin typeface="STZhongsong" panose="02010600040101010101" pitchFamily="2" charset="-122"/>
                <a:ea typeface="STZhongsong" panose="02010600040101010101" pitchFamily="2" charset="-122"/>
                <a:cs typeface="Arial" panose="020B0604020202090204" pitchFamily="34" charset="0"/>
              </a:rPr>
              <a:t>::after {</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transform: rotate(225deg);</a:t>
            </a:r>
            <a:endParaRPr lang="en-US" altLang="zh-CN" sz="1400" dirty="0">
              <a:latin typeface="STZhongsong" panose="02010600040101010101" pitchFamily="2" charset="-122"/>
              <a:ea typeface="STZhongsong" panose="02010600040101010101" pitchFamily="2" charset="-122"/>
              <a:cs typeface="Arial" panose="020B0604020202090204" pitchFamily="34" charset="0"/>
            </a:endParaRPr>
          </a:p>
          <a:p>
            <a:pPr>
              <a:lnSpc>
                <a:spcPct val="125000"/>
              </a:lnSpc>
            </a:pPr>
            <a:r>
              <a:rPr lang="en-US" altLang="zh-CN" sz="1400" dirty="0">
                <a:latin typeface="STZhongsong" panose="02010600040101010101" pitchFamily="2" charset="-122"/>
                <a:ea typeface="STZhongsong" panose="02010600040101010101" pitchFamily="2" charset="-122"/>
                <a:cs typeface="Arial" panose="020B0604020202090204" pitchFamily="34" charset="0"/>
              </a:rPr>
              <a:t>      }</a:t>
            </a:r>
            <a:endParaRPr lang="zh-CN" altLang="en-US" sz="1400" dirty="0">
              <a:latin typeface="STZhongsong" panose="02010600040101010101" pitchFamily="2" charset="-122"/>
              <a:ea typeface="STZhongsong" panose="02010600040101010101" pitchFamily="2" charset="-122"/>
              <a:cs typeface="Arial" panose="020B060402020209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2D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1" name="矩形 10"/>
          <p:cNvSpPr/>
          <p:nvPr/>
        </p:nvSpPr>
        <p:spPr>
          <a:xfrm>
            <a:off x="798047" y="1849941"/>
            <a:ext cx="6925733" cy="874278"/>
          </a:xfrm>
          <a:prstGeom prst="rect">
            <a:avLst/>
          </a:prstGeom>
        </p:spPr>
        <p:txBody>
          <a:bodyPr wrap="square">
            <a:spAutoFit/>
          </a:bodyPr>
          <a:lstStyle/>
          <a:p>
            <a:pPr>
              <a:lnSpc>
                <a:spcPct val="150000"/>
              </a:lnSpc>
            </a:pPr>
            <a:r>
              <a:rPr lang="zh-CN" altLang="en-US"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缩放</a:t>
            </a:r>
            <a:r>
              <a:rPr lang="en-US" altLang="zh-CN"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scale</a:t>
            </a:r>
            <a:endParaRPr lang="en-US" altLang="zh-CN" b="1" dirty="0">
              <a:solidFill>
                <a:srgbClr val="7E1B6A"/>
              </a:solidFill>
              <a:latin typeface="STZhongsong" panose="02010600040101010101" pitchFamily="2" charset="-122"/>
              <a:ea typeface="STZhongsong" panose="02010600040101010101" pitchFamily="2" charset="-122"/>
              <a:cs typeface="Arial" panose="020B0604020202090204" pitchFamily="34" charset="0"/>
            </a:endParaRPr>
          </a:p>
          <a:p>
            <a:pPr>
              <a:lnSpc>
                <a:spcPct val="150000"/>
              </a:lnSpc>
            </a:pPr>
            <a:r>
              <a:rPr lang="en-US" altLang="zh-CN" dirty="0">
                <a:latin typeface="STZhongsong" panose="02010600040101010101" pitchFamily="2" charset="-122"/>
                <a:ea typeface="STZhongsong" panose="02010600040101010101" pitchFamily="2" charset="-122"/>
                <a:cs typeface="Arial" panose="020B0604020202090204" pitchFamily="34" charset="0"/>
              </a:rPr>
              <a:t>transform: scale(</a:t>
            </a:r>
            <a:r>
              <a:rPr lang="en-US" altLang="zh-CN" dirty="0" err="1">
                <a:latin typeface="STZhongsong" panose="02010600040101010101" pitchFamily="2" charset="-122"/>
                <a:ea typeface="STZhongsong" panose="02010600040101010101" pitchFamily="2" charset="-122"/>
                <a:cs typeface="Arial" panose="020B0604020202090204" pitchFamily="34" charset="0"/>
              </a:rPr>
              <a:t>x,y</a:t>
            </a:r>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sz="1200" dirty="0">
              <a:latin typeface="STZhongsong" panose="02010600040101010101" pitchFamily="2" charset="-122"/>
              <a:ea typeface="STZhongsong" panose="02010600040101010101" pitchFamily="2" charset="-122"/>
              <a:cs typeface="Arial" panose="020B0604020202090204" pitchFamily="34" charset="0"/>
            </a:endParaRPr>
          </a:p>
        </p:txBody>
      </p:sp>
      <p:sp>
        <p:nvSpPr>
          <p:cNvPr id="12" name="矩形 11"/>
          <p:cNvSpPr/>
          <p:nvPr/>
        </p:nvSpPr>
        <p:spPr>
          <a:xfrm>
            <a:off x="798047" y="2724219"/>
            <a:ext cx="9265920" cy="1566776"/>
          </a:xfrm>
          <a:prstGeom prst="rect">
            <a:avLst/>
          </a:prstGeom>
        </p:spPr>
        <p:txBody>
          <a:bodyPr wrap="square">
            <a:spAutoFit/>
          </a:bodyPr>
          <a:lstStyle/>
          <a:p>
            <a:pPr marL="285750" indent="-285750">
              <a:lnSpc>
                <a:spcPct val="150000"/>
              </a:lnSpc>
              <a:buFont typeface="Arial" panose="020B0604020202090204" pitchFamily="34" charset="0"/>
              <a:buChar char="•"/>
            </a:pPr>
            <a:r>
              <a:rPr lang="en-US" altLang="zh-CN" sz="1600" dirty="0" err="1">
                <a:latin typeface="STZhongsong" panose="02010600040101010101" pitchFamily="2" charset="-122"/>
                <a:ea typeface="STZhongsong" panose="02010600040101010101" pitchFamily="2" charset="-122"/>
              </a:rPr>
              <a:t>transform:scale</a:t>
            </a:r>
            <a:r>
              <a:rPr lang="en-US" altLang="zh-CN" sz="1600" dirty="0">
                <a:latin typeface="STZhongsong" panose="02010600040101010101" pitchFamily="2" charset="-122"/>
                <a:ea typeface="STZhongsong" panose="02010600040101010101" pitchFamily="2" charset="-122"/>
              </a:rPr>
              <a:t>(1,1) </a:t>
            </a:r>
            <a:r>
              <a:rPr lang="zh-CN" altLang="en-US" sz="1600" dirty="0">
                <a:latin typeface="STZhongsong" panose="02010600040101010101" pitchFamily="2" charset="-122"/>
                <a:ea typeface="STZhongsong" panose="02010600040101010101" pitchFamily="2" charset="-122"/>
              </a:rPr>
              <a:t>：宽和高都放大一倍，相对于没有放大</a:t>
            </a:r>
            <a:endParaRPr lang="zh-CN" altLang="en-US"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US" altLang="zh-CN" sz="1600" dirty="0" err="1">
                <a:latin typeface="STZhongsong" panose="02010600040101010101" pitchFamily="2" charset="-122"/>
                <a:ea typeface="STZhongsong" panose="02010600040101010101" pitchFamily="2" charset="-122"/>
              </a:rPr>
              <a:t>transform:scale</a:t>
            </a:r>
            <a:r>
              <a:rPr lang="en-US" altLang="zh-CN" sz="1600" dirty="0">
                <a:latin typeface="STZhongsong" panose="02010600040101010101" pitchFamily="2" charset="-122"/>
                <a:ea typeface="STZhongsong" panose="02010600040101010101" pitchFamily="2" charset="-122"/>
              </a:rPr>
              <a:t>(2,2) </a:t>
            </a:r>
            <a:r>
              <a:rPr lang="zh-CN" altLang="en-US" sz="1600" dirty="0">
                <a:latin typeface="STZhongsong" panose="02010600040101010101" pitchFamily="2" charset="-122"/>
                <a:ea typeface="STZhongsong" panose="02010600040101010101" pitchFamily="2" charset="-122"/>
              </a:rPr>
              <a:t>：宽和高都放大了</a:t>
            </a:r>
            <a:r>
              <a:rPr lang="en-US" altLang="zh-CN" sz="1600" dirty="0">
                <a:latin typeface="STZhongsong" panose="02010600040101010101" pitchFamily="2" charset="-122"/>
                <a:ea typeface="STZhongsong" panose="02010600040101010101" pitchFamily="2" charset="-122"/>
              </a:rPr>
              <a:t>2</a:t>
            </a:r>
            <a:r>
              <a:rPr lang="zh-CN" altLang="en-US" sz="1600" dirty="0">
                <a:latin typeface="STZhongsong" panose="02010600040101010101" pitchFamily="2" charset="-122"/>
                <a:ea typeface="STZhongsong" panose="02010600040101010101" pitchFamily="2" charset="-122"/>
              </a:rPr>
              <a:t>倍</a:t>
            </a:r>
            <a:endParaRPr lang="zh-CN" altLang="en-US"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US" altLang="zh-CN" sz="1600" dirty="0" err="1">
                <a:latin typeface="STZhongsong" panose="02010600040101010101" pitchFamily="2" charset="-122"/>
                <a:ea typeface="STZhongsong" panose="02010600040101010101" pitchFamily="2" charset="-122"/>
              </a:rPr>
              <a:t>transform:scale</a:t>
            </a:r>
            <a:r>
              <a:rPr lang="en-US" altLang="zh-CN" sz="1600" dirty="0">
                <a:latin typeface="STZhongsong" panose="02010600040101010101" pitchFamily="2" charset="-122"/>
                <a:ea typeface="STZhongsong" panose="02010600040101010101" pitchFamily="2" charset="-122"/>
              </a:rPr>
              <a:t>(2) </a:t>
            </a:r>
            <a:r>
              <a:rPr lang="zh-CN" altLang="en-US" sz="1600" dirty="0">
                <a:latin typeface="STZhongsong" panose="02010600040101010101" pitchFamily="2" charset="-122"/>
                <a:ea typeface="STZhongsong" panose="02010600040101010101" pitchFamily="2" charset="-122"/>
              </a:rPr>
              <a:t>：只写一个参数，第二个参数则和第一个参数一样，相当于 </a:t>
            </a:r>
            <a:r>
              <a:rPr lang="en-US" altLang="zh-CN" sz="1600" dirty="0">
                <a:latin typeface="STZhongsong" panose="02010600040101010101" pitchFamily="2" charset="-122"/>
                <a:ea typeface="STZhongsong" panose="02010600040101010101" pitchFamily="2" charset="-122"/>
              </a:rPr>
              <a:t>scale(2,2)</a:t>
            </a:r>
            <a:endParaRPr lang="en-US" altLang="zh-CN"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US" altLang="zh-CN" sz="1600" dirty="0" err="1">
                <a:latin typeface="STZhongsong" panose="02010600040101010101" pitchFamily="2" charset="-122"/>
                <a:ea typeface="STZhongsong" panose="02010600040101010101" pitchFamily="2" charset="-122"/>
              </a:rPr>
              <a:t>transform:scale</a:t>
            </a:r>
            <a:r>
              <a:rPr lang="en-US" altLang="zh-CN" sz="1600" dirty="0">
                <a:latin typeface="STZhongsong" panose="02010600040101010101" pitchFamily="2" charset="-122"/>
                <a:ea typeface="STZhongsong" panose="02010600040101010101" pitchFamily="2" charset="-122"/>
              </a:rPr>
              <a:t>(0.5,0.5)</a:t>
            </a:r>
            <a:r>
              <a:rPr lang="zh-CN" altLang="en-US" sz="1600" dirty="0">
                <a:latin typeface="STZhongsong" panose="02010600040101010101" pitchFamily="2" charset="-122"/>
                <a:ea typeface="STZhongsong" panose="02010600040101010101" pitchFamily="2" charset="-122"/>
              </a:rPr>
              <a:t>：缩小</a:t>
            </a:r>
            <a:endParaRPr lang="zh-CN" altLang="en-US" sz="1600" dirty="0">
              <a:latin typeface="STZhongsong" panose="02010600040101010101" pitchFamily="2" charset="-122"/>
              <a:ea typeface="STZhongsong" panose="02010600040101010101" pitchFamily="2" charset="-122"/>
            </a:endParaRPr>
          </a:p>
        </p:txBody>
      </p:sp>
      <p:sp>
        <p:nvSpPr>
          <p:cNvPr id="13" name="矩形 12"/>
          <p:cNvSpPr/>
          <p:nvPr/>
        </p:nvSpPr>
        <p:spPr>
          <a:xfrm>
            <a:off x="798047" y="4520033"/>
            <a:ext cx="10918374" cy="1754326"/>
          </a:xfrm>
          <a:prstGeom prst="rect">
            <a:avLst/>
          </a:prstGeom>
        </p:spPr>
        <p:txBody>
          <a:bodyPr wrap="none">
            <a:spAutoFit/>
          </a:bodyPr>
          <a:lstStyle/>
          <a:p>
            <a:pPr>
              <a:lnSpc>
                <a:spcPct val="150000"/>
              </a:lnSpc>
            </a:pPr>
            <a:r>
              <a:rPr lang="en-US" altLang="zh-CN"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2D </a:t>
            </a:r>
            <a:r>
              <a:rPr lang="zh-CN" altLang="en-US"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变换复合写法</a:t>
            </a:r>
            <a:endParaRPr lang="en-US" altLang="zh-CN" b="1" dirty="0">
              <a:solidFill>
                <a:srgbClr val="7E1B6A"/>
              </a:solidFill>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mj-lt"/>
              <a:buAutoNum type="arabicPeriod"/>
            </a:pPr>
            <a:r>
              <a:rPr lang="zh-CN" altLang="en-US" dirty="0">
                <a:latin typeface="STZhongsong" panose="02010600040101010101" pitchFamily="2" charset="-122"/>
                <a:ea typeface="STZhongsong" panose="02010600040101010101" pitchFamily="2" charset="-122"/>
                <a:cs typeface="Arial" panose="020B0604020202090204" pitchFamily="34" charset="0"/>
              </a:rPr>
              <a:t>同时使用多个转换，其格式为</a:t>
            </a:r>
            <a:r>
              <a:rPr lang="en-US" altLang="zh-CN" dirty="0">
                <a:latin typeface="STZhongsong" panose="02010600040101010101" pitchFamily="2" charset="-122"/>
                <a:ea typeface="STZhongsong" panose="02010600040101010101" pitchFamily="2" charset="-122"/>
                <a:cs typeface="Arial" panose="020B0604020202090204" pitchFamily="34" charset="0"/>
              </a:rPr>
              <a:t>transform: translate() rotate() scale() ...</a:t>
            </a:r>
            <a:r>
              <a:rPr lang="zh-CN" altLang="en-US" dirty="0">
                <a:latin typeface="STZhongsong" panose="02010600040101010101" pitchFamily="2" charset="-122"/>
                <a:ea typeface="STZhongsong" panose="02010600040101010101" pitchFamily="2" charset="-122"/>
                <a:cs typeface="Arial" panose="020B0604020202090204" pitchFamily="34" charset="0"/>
              </a:rPr>
              <a:t>等。</a:t>
            </a:r>
            <a:endParaRPr lang="zh-CN" altLang="en-US"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mj-lt"/>
              <a:buAutoNum type="arabicPeriod"/>
            </a:pPr>
            <a:r>
              <a:rPr lang="zh-CN" altLang="en-US" dirty="0">
                <a:latin typeface="STZhongsong" panose="02010600040101010101" pitchFamily="2" charset="-122"/>
                <a:ea typeface="STZhongsong" panose="02010600040101010101" pitchFamily="2" charset="-122"/>
                <a:cs typeface="Arial" panose="020B0604020202090204" pitchFamily="34" charset="0"/>
              </a:rPr>
              <a:t>其顺序会影响转换的效果。（先旋转会改变坐标轴方向）</a:t>
            </a:r>
            <a:endParaRPr lang="zh-CN" altLang="en-US"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mj-lt"/>
              <a:buAutoNum type="arabicPeriod"/>
            </a:pPr>
            <a:r>
              <a:rPr lang="zh-CN" altLang="en-US" dirty="0">
                <a:latin typeface="STZhongsong" panose="02010600040101010101" pitchFamily="2" charset="-122"/>
                <a:ea typeface="STZhongsong" panose="02010600040101010101" pitchFamily="2" charset="-122"/>
                <a:cs typeface="Arial" panose="020B0604020202090204" pitchFamily="34" charset="0"/>
              </a:rPr>
              <a:t>当我们同时有位移和其他属性的时候，记得要将位移放到最前，顺序不能随意更改否则效果无法展示。</a:t>
            </a:r>
            <a:endParaRPr lang="zh-CN" altLang="en-US" dirty="0">
              <a:latin typeface="STZhongsong" panose="02010600040101010101" pitchFamily="2" charset="-122"/>
              <a:ea typeface="STZhongsong" panose="02010600040101010101" pitchFamily="2" charset="-122"/>
              <a:cs typeface="Arial" panose="020B060402020209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2D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4" name="矩形 13"/>
          <p:cNvSpPr/>
          <p:nvPr/>
        </p:nvSpPr>
        <p:spPr>
          <a:xfrm>
            <a:off x="805149" y="1991909"/>
            <a:ext cx="2892138" cy="369332"/>
          </a:xfrm>
          <a:prstGeom prst="rect">
            <a:avLst/>
          </a:prstGeom>
        </p:spPr>
        <p:txBody>
          <a:bodyPr wrap="none">
            <a:spAutoFit/>
          </a:bodyPr>
          <a:lstStyle/>
          <a:p>
            <a:r>
              <a:rPr lang="en-US" altLang="zh-CN" dirty="0">
                <a:latin typeface="STZhongsong" panose="02010600040101010101" pitchFamily="2" charset="-122"/>
                <a:ea typeface="STZhongsong" panose="02010600040101010101" pitchFamily="2" charset="-122"/>
              </a:rPr>
              <a:t>&lt;div class="box"&gt;&lt;/div&gt;</a:t>
            </a:r>
            <a:endParaRPr lang="zh-CN" altLang="en-US" dirty="0">
              <a:latin typeface="STZhongsong" panose="02010600040101010101" pitchFamily="2" charset="-122"/>
              <a:ea typeface="STZhongsong" panose="02010600040101010101" pitchFamily="2" charset="-122"/>
            </a:endParaRPr>
          </a:p>
        </p:txBody>
      </p:sp>
      <p:pic>
        <p:nvPicPr>
          <p:cNvPr id="15" name="图片 14"/>
          <p:cNvPicPr>
            <a:picLocks noChangeAspect="1"/>
          </p:cNvPicPr>
          <p:nvPr/>
        </p:nvPicPr>
        <p:blipFill>
          <a:blip r:embed="rId1"/>
          <a:stretch>
            <a:fillRect/>
          </a:stretch>
        </p:blipFill>
        <p:spPr>
          <a:xfrm>
            <a:off x="906220" y="2507596"/>
            <a:ext cx="10095392" cy="397666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1" name="矩形 10"/>
          <p:cNvSpPr/>
          <p:nvPr/>
        </p:nvSpPr>
        <p:spPr>
          <a:xfrm>
            <a:off x="798047" y="3034208"/>
            <a:ext cx="9848850" cy="3367268"/>
          </a:xfrm>
          <a:prstGeom prst="rect">
            <a:avLst/>
          </a:prstGeom>
        </p:spPr>
        <p:txBody>
          <a:bodyPr wrap="square">
            <a:spAutoFit/>
          </a:bodyPr>
          <a:lstStyle/>
          <a:p>
            <a:pPr>
              <a:lnSpc>
                <a:spcPct val="150000"/>
              </a:lnSpc>
            </a:pPr>
            <a:r>
              <a:rPr lang="en-US" altLang="zh-CN"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3D</a:t>
            </a:r>
            <a:r>
              <a:rPr lang="en-US" altLang="zh-CN" b="1" dirty="0">
                <a:solidFill>
                  <a:srgbClr val="FF0000"/>
                </a:solidFill>
                <a:latin typeface="STZhongsong" panose="02010600040101010101" pitchFamily="2" charset="-122"/>
                <a:ea typeface="STZhongsong" panose="02010600040101010101" pitchFamily="2" charset="-122"/>
                <a:cs typeface="Arial" panose="020B0604020202090204" pitchFamily="34" charset="0"/>
              </a:rPr>
              <a:t>   </a:t>
            </a:r>
            <a:r>
              <a:rPr lang="en-US" altLang="zh-CN" b="1" dirty="0">
                <a:latin typeface="STZhongsong" panose="02010600040101010101" pitchFamily="2" charset="-122"/>
                <a:ea typeface="STZhongsong" panose="02010600040101010101" pitchFamily="2" charset="-122"/>
                <a:cs typeface="Arial" panose="020B0604020202090204" pitchFamily="34" charset="0"/>
              </a:rPr>
              <a:t>-&gt;   </a:t>
            </a:r>
            <a:r>
              <a:rPr lang="en-US" altLang="zh-CN" b="1" u="sng" dirty="0">
                <a:latin typeface="STZhongsong" panose="02010600040101010101" pitchFamily="2" charset="-122"/>
                <a:ea typeface="STZhongsong" panose="02010600040101010101" pitchFamily="2" charset="-122"/>
                <a:cs typeface="Arial" panose="020B0604020202090204" pitchFamily="34" charset="0"/>
              </a:rPr>
              <a:t>transform-style: preserve-3d;</a:t>
            </a:r>
            <a:endParaRPr lang="en-US" altLang="zh-CN" b="1" u="sng" dirty="0">
              <a:latin typeface="STZhongsong" panose="02010600040101010101" pitchFamily="2" charset="-122"/>
              <a:ea typeface="STZhongsong" panose="02010600040101010101" pitchFamily="2" charset="-122"/>
              <a:cs typeface="Arial" panose="020B0604020202090204" pitchFamily="34" charset="0"/>
            </a:endParaRPr>
          </a:p>
          <a:p>
            <a:pPr>
              <a:lnSpc>
                <a:spcPct val="150000"/>
              </a:lnSpc>
            </a:pPr>
            <a:endParaRPr lang="en-US" altLang="zh-CN" b="1" dirty="0">
              <a:solidFill>
                <a:srgbClr val="7E1B6A"/>
              </a:solidFill>
              <a:latin typeface="STZhongsong" panose="02010600040101010101" pitchFamily="2" charset="-122"/>
              <a:ea typeface="STZhongsong" panose="02010600040101010101" pitchFamily="2" charset="-122"/>
              <a:cs typeface="Arial" panose="020B0604020202090204" pitchFamily="34" charset="0"/>
            </a:endParaRPr>
          </a:p>
          <a:p>
            <a:pPr>
              <a:lnSpc>
                <a:spcPct val="150000"/>
              </a:lnSpc>
            </a:pPr>
            <a:r>
              <a:rPr lang="zh-CN" altLang="en-US"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旋转</a:t>
            </a:r>
            <a:r>
              <a:rPr lang="zh-CN" altLang="en-US" b="1" dirty="0">
                <a:latin typeface="STZhongsong" panose="02010600040101010101" pitchFamily="2" charset="-122"/>
                <a:ea typeface="STZhongsong" panose="02010600040101010101" pitchFamily="2" charset="-122"/>
                <a:cs typeface="Arial" panose="020B0604020202090204" pitchFamily="34" charset="0"/>
              </a:rPr>
              <a:t>：</a:t>
            </a:r>
            <a:r>
              <a:rPr lang="en-US" altLang="zh-CN" b="1" dirty="0">
                <a:latin typeface="STZhongsong" panose="02010600040101010101" pitchFamily="2" charset="-122"/>
                <a:ea typeface="STZhongsong" panose="02010600040101010101" pitchFamily="2" charset="-122"/>
                <a:cs typeface="Arial" panose="020B0604020202090204" pitchFamily="34" charset="0"/>
              </a:rPr>
              <a:t>transform</a:t>
            </a:r>
            <a:r>
              <a:rPr lang="zh-CN" altLang="en-US" b="1" dirty="0">
                <a:latin typeface="STZhongsong" panose="02010600040101010101" pitchFamily="2" charset="-122"/>
                <a:ea typeface="STZhongsong" panose="02010600040101010101" pitchFamily="2" charset="-122"/>
                <a:cs typeface="Arial" panose="020B0604020202090204" pitchFamily="34" charset="0"/>
              </a:rPr>
              <a:t>属性</a:t>
            </a:r>
            <a:endParaRPr lang="en-US" altLang="zh-CN" b="1"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Arial" panose="020B0604020202090204" pitchFamily="34" charset="0"/>
              <a:buChar char="•"/>
            </a:pPr>
            <a:r>
              <a:rPr lang="en-US" altLang="zh-CN" dirty="0">
                <a:latin typeface="STZhongsong" panose="02010600040101010101" pitchFamily="2" charset="-122"/>
                <a:ea typeface="STZhongsong" panose="02010600040101010101" pitchFamily="2" charset="-122"/>
                <a:cs typeface="Arial" panose="020B0604020202090204" pitchFamily="34" charset="0"/>
              </a:rPr>
              <a:t>transform: </a:t>
            </a:r>
            <a:r>
              <a:rPr lang="en-US" altLang="zh-CN" dirty="0" err="1">
                <a:latin typeface="STZhongsong" panose="02010600040101010101" pitchFamily="2" charset="-122"/>
                <a:ea typeface="STZhongsong" panose="02010600040101010101" pitchFamily="2" charset="-122"/>
                <a:cs typeface="Arial" panose="020B0604020202090204" pitchFamily="34" charset="0"/>
              </a:rPr>
              <a:t>rotateX</a:t>
            </a:r>
            <a:r>
              <a:rPr lang="en-US" altLang="zh-CN" dirty="0">
                <a:latin typeface="STZhongsong" panose="02010600040101010101" pitchFamily="2" charset="-122"/>
                <a:ea typeface="STZhongsong" panose="02010600040101010101" pitchFamily="2" charset="-122"/>
                <a:cs typeface="Arial" panose="020B0604020202090204" pitchFamily="34" charset="0"/>
              </a:rPr>
              <a:t>(</a:t>
            </a:r>
            <a:r>
              <a:rPr lang="en-US" altLang="zh-CN" dirty="0" err="1">
                <a:latin typeface="STZhongsong" panose="02010600040101010101" pitchFamily="2" charset="-122"/>
                <a:ea typeface="STZhongsong" panose="02010600040101010101" pitchFamily="2" charset="-122"/>
                <a:cs typeface="Arial" panose="020B0604020202090204" pitchFamily="34" charset="0"/>
              </a:rPr>
              <a:t>deg</a:t>
            </a:r>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Arial" panose="020B0604020202090204" pitchFamily="34" charset="0"/>
              <a:buChar char="•"/>
            </a:pPr>
            <a:r>
              <a:rPr lang="en-US" altLang="zh-CN" dirty="0">
                <a:latin typeface="STZhongsong" panose="02010600040101010101" pitchFamily="2" charset="-122"/>
                <a:ea typeface="STZhongsong" panose="02010600040101010101" pitchFamily="2" charset="-122"/>
                <a:cs typeface="Arial" panose="020B0604020202090204" pitchFamily="34" charset="0"/>
              </a:rPr>
              <a:t>transform: </a:t>
            </a:r>
            <a:r>
              <a:rPr lang="en-US" altLang="zh-CN" dirty="0" err="1">
                <a:latin typeface="STZhongsong" panose="02010600040101010101" pitchFamily="2" charset="-122"/>
                <a:ea typeface="STZhongsong" panose="02010600040101010101" pitchFamily="2" charset="-122"/>
                <a:cs typeface="Arial" panose="020B0604020202090204" pitchFamily="34" charset="0"/>
              </a:rPr>
              <a:t>rotateY</a:t>
            </a:r>
            <a:r>
              <a:rPr lang="en-US" altLang="zh-CN" dirty="0">
                <a:latin typeface="STZhongsong" panose="02010600040101010101" pitchFamily="2" charset="-122"/>
                <a:ea typeface="STZhongsong" panose="02010600040101010101" pitchFamily="2" charset="-122"/>
                <a:cs typeface="Arial" panose="020B0604020202090204" pitchFamily="34" charset="0"/>
              </a:rPr>
              <a:t>(</a:t>
            </a:r>
            <a:r>
              <a:rPr lang="en-US" altLang="zh-CN" dirty="0" err="1">
                <a:latin typeface="STZhongsong" panose="02010600040101010101" pitchFamily="2" charset="-122"/>
                <a:ea typeface="STZhongsong" panose="02010600040101010101" pitchFamily="2" charset="-122"/>
                <a:cs typeface="Arial" panose="020B0604020202090204" pitchFamily="34" charset="0"/>
              </a:rPr>
              <a:t>deg</a:t>
            </a:r>
            <a:r>
              <a:rPr lang="en-US" altLang="zh-CN" dirty="0">
                <a:latin typeface="STZhongsong" panose="02010600040101010101" pitchFamily="2" charset="-122"/>
                <a:ea typeface="STZhongsong" panose="02010600040101010101" pitchFamily="2" charset="-122"/>
                <a:cs typeface="Arial" panose="020B0604020202090204" pitchFamily="34" charset="0"/>
              </a:rPr>
              <a:t>);</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Arial" panose="020B0604020202090204" pitchFamily="34" charset="0"/>
              <a:buChar char="•"/>
            </a:pPr>
            <a:r>
              <a:rPr lang="en-US" altLang="zh-CN" dirty="0">
                <a:latin typeface="STZhongsong" panose="02010600040101010101" pitchFamily="2" charset="-122"/>
                <a:ea typeface="STZhongsong" panose="02010600040101010101" pitchFamily="2" charset="-122"/>
                <a:cs typeface="Arial" panose="020B0604020202090204" pitchFamily="34" charset="0"/>
              </a:rPr>
              <a:t>transform: </a:t>
            </a:r>
            <a:r>
              <a:rPr lang="en-US" altLang="zh-CN" dirty="0" err="1">
                <a:latin typeface="STZhongsong" panose="02010600040101010101" pitchFamily="2" charset="-122"/>
                <a:ea typeface="STZhongsong" panose="02010600040101010101" pitchFamily="2" charset="-122"/>
                <a:cs typeface="Arial" panose="020B0604020202090204" pitchFamily="34" charset="0"/>
              </a:rPr>
              <a:t>rotateZ</a:t>
            </a:r>
            <a:r>
              <a:rPr lang="en-US" altLang="zh-CN" dirty="0">
                <a:latin typeface="STZhongsong" panose="02010600040101010101" pitchFamily="2" charset="-122"/>
                <a:ea typeface="STZhongsong" panose="02010600040101010101" pitchFamily="2" charset="-122"/>
                <a:cs typeface="Arial" panose="020B0604020202090204" pitchFamily="34" charset="0"/>
              </a:rPr>
              <a:t>(deg);</a:t>
            </a: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Arial" panose="020B0604020202090204" pitchFamily="34" charset="0"/>
              <a:buChar char="•"/>
            </a:pPr>
            <a:endParaRPr lang="en-US" altLang="zh-CN" dirty="0">
              <a:latin typeface="STZhongsong" panose="02010600040101010101" pitchFamily="2" charset="-122"/>
              <a:ea typeface="STZhongsong" panose="02010600040101010101" pitchFamily="2" charset="-122"/>
              <a:cs typeface="Arial" panose="020B0604020202090204" pitchFamily="34" charset="0"/>
            </a:endParaRPr>
          </a:p>
          <a:p>
            <a:pPr>
              <a:lnSpc>
                <a:spcPct val="150000"/>
              </a:lnSpc>
            </a:pPr>
            <a:r>
              <a:rPr lang="zh-CN" altLang="en-US"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透视</a:t>
            </a:r>
            <a:r>
              <a:rPr lang="zh-CN" altLang="en-US" b="1" dirty="0">
                <a:latin typeface="STZhongsong" panose="02010600040101010101" pitchFamily="2" charset="-122"/>
                <a:ea typeface="STZhongsong" panose="02010600040101010101" pitchFamily="2" charset="-122"/>
                <a:cs typeface="Arial" panose="020B0604020202090204" pitchFamily="34" charset="0"/>
              </a:rPr>
              <a:t>：</a:t>
            </a:r>
            <a:r>
              <a:rPr lang="en-US" altLang="zh-CN" b="1" dirty="0">
                <a:latin typeface="STZhongsong" panose="02010600040101010101" pitchFamily="2" charset="-122"/>
                <a:ea typeface="STZhongsong" panose="02010600040101010101" pitchFamily="2" charset="-122"/>
                <a:cs typeface="Arial" panose="020B0604020202090204" pitchFamily="34" charset="0"/>
              </a:rPr>
              <a:t>perspective</a:t>
            </a:r>
            <a:r>
              <a:rPr lang="zh-CN" altLang="en-US" b="1" dirty="0">
                <a:latin typeface="STZhongsong" panose="02010600040101010101" pitchFamily="2" charset="-122"/>
                <a:ea typeface="STZhongsong" panose="02010600040101010101" pitchFamily="2" charset="-122"/>
                <a:cs typeface="Arial" panose="020B0604020202090204" pitchFamily="34" charset="0"/>
              </a:rPr>
              <a:t>属性</a:t>
            </a:r>
            <a:endParaRPr lang="en-US" altLang="zh-CN" b="1" dirty="0">
              <a:latin typeface="STZhongsong" panose="02010600040101010101" pitchFamily="2" charset="-122"/>
              <a:ea typeface="STZhongsong" panose="02010600040101010101" pitchFamily="2" charset="-122"/>
              <a:cs typeface="Arial" panose="020B0604020202090204" pitchFamily="34" charset="0"/>
            </a:endParaRPr>
          </a:p>
        </p:txBody>
      </p:sp>
      <p:sp>
        <p:nvSpPr>
          <p:cNvPr id="12" name="矩形 11"/>
          <p:cNvSpPr/>
          <p:nvPr/>
        </p:nvSpPr>
        <p:spPr>
          <a:xfrm>
            <a:off x="798047" y="1848671"/>
            <a:ext cx="11050693" cy="874278"/>
          </a:xfrm>
          <a:prstGeom prst="rect">
            <a:avLst/>
          </a:prstGeom>
        </p:spPr>
        <p:txBody>
          <a:bodyPr wrap="square">
            <a:spAutoFit/>
          </a:bodyPr>
          <a:lstStyle/>
          <a:p>
            <a:pPr>
              <a:lnSpc>
                <a:spcPct val="150000"/>
              </a:lnSpc>
            </a:pPr>
            <a:r>
              <a:rPr lang="en-US" altLang="zh-CN" dirty="0">
                <a:latin typeface="STZhongsong" panose="02010600040101010101" pitchFamily="2" charset="-122"/>
                <a:ea typeface="STZhongsong" panose="02010600040101010101" pitchFamily="2" charset="-122"/>
              </a:rPr>
              <a:t>2D</a:t>
            </a:r>
            <a:r>
              <a:rPr lang="zh-CN" altLang="en-US" dirty="0">
                <a:latin typeface="STZhongsong" panose="02010600040101010101" pitchFamily="2" charset="-122"/>
                <a:ea typeface="STZhongsong" panose="02010600040101010101" pitchFamily="2" charset="-122"/>
              </a:rPr>
              <a:t>变换能够改变元素在</a:t>
            </a:r>
            <a:r>
              <a:rPr lang="en-US" altLang="zh-CN" dirty="0">
                <a:latin typeface="STZhongsong" panose="02010600040101010101" pitchFamily="2" charset="-122"/>
                <a:ea typeface="STZhongsong" panose="02010600040101010101" pitchFamily="2" charset="-122"/>
              </a:rPr>
              <a:t>X</a:t>
            </a:r>
            <a:r>
              <a:rPr lang="zh-CN" altLang="en-US" dirty="0">
                <a:latin typeface="STZhongsong" panose="02010600040101010101" pitchFamily="2" charset="-122"/>
                <a:ea typeface="STZhongsong" panose="02010600040101010101" pitchFamily="2" charset="-122"/>
              </a:rPr>
              <a:t>轴和</a:t>
            </a:r>
            <a:r>
              <a:rPr lang="en-US" altLang="zh-CN" dirty="0">
                <a:latin typeface="STZhongsong" panose="02010600040101010101" pitchFamily="2" charset="-122"/>
                <a:ea typeface="STZhongsong" panose="02010600040101010101" pitchFamily="2" charset="-122"/>
              </a:rPr>
              <a:t>Y</a:t>
            </a:r>
            <a:r>
              <a:rPr lang="zh-CN" altLang="en-US" dirty="0">
                <a:latin typeface="STZhongsong" panose="02010600040101010101" pitchFamily="2" charset="-122"/>
                <a:ea typeface="STZhongsong" panose="02010600040101010101" pitchFamily="2" charset="-122"/>
              </a:rPr>
              <a:t>轴方向上的特性，</a:t>
            </a:r>
            <a:r>
              <a:rPr lang="en-US" altLang="zh-CN" dirty="0">
                <a:latin typeface="STZhongsong" panose="02010600040101010101" pitchFamily="2" charset="-122"/>
                <a:ea typeface="STZhongsong" panose="02010600040101010101" pitchFamily="2" charset="-122"/>
              </a:rPr>
              <a:t>3D</a:t>
            </a:r>
            <a:r>
              <a:rPr lang="zh-CN" altLang="en-US" dirty="0">
                <a:latin typeface="STZhongsong" panose="02010600040101010101" pitchFamily="2" charset="-122"/>
                <a:ea typeface="STZhongsong" panose="02010600040101010101" pitchFamily="2" charset="-122"/>
              </a:rPr>
              <a:t>变换能改变元素在</a:t>
            </a:r>
            <a:r>
              <a:rPr lang="en-US" altLang="zh-CN" dirty="0">
                <a:latin typeface="STZhongsong" panose="02010600040101010101" pitchFamily="2" charset="-122"/>
                <a:ea typeface="STZhongsong" panose="02010600040101010101" pitchFamily="2" charset="-122"/>
              </a:rPr>
              <a:t>Z</a:t>
            </a:r>
            <a:r>
              <a:rPr lang="zh-CN" altLang="en-US" dirty="0">
                <a:latin typeface="STZhongsong" panose="02010600040101010101" pitchFamily="2" charset="-122"/>
                <a:ea typeface="STZhongsong" panose="02010600040101010101" pitchFamily="2" charset="-122"/>
              </a:rPr>
              <a:t>轴方向上的特性，并可以通过视角设置透视关系，使元素具有透视效果。</a:t>
            </a:r>
            <a:endParaRPr lang="zh-CN" altLang="en-US" dirty="0">
              <a:latin typeface="STZhongsong" panose="02010600040101010101" pitchFamily="2" charset="-122"/>
              <a:ea typeface="STZhongsong" panose="02010600040101010101" pitchFamily="2" charset="-122"/>
            </a:endParaRPr>
          </a:p>
        </p:txBody>
      </p:sp>
      <p:pic>
        <p:nvPicPr>
          <p:cNvPr id="13" name="Picture 2" descr="https://cdn.nlark.com/yuque/0/2023/png/36028566/1684992974338-fd9a1b3c-0ade-4df3-9c71-1363995323a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17855" y="2946311"/>
            <a:ext cx="3419524" cy="331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4" name="矩形 13"/>
          <p:cNvSpPr/>
          <p:nvPr/>
        </p:nvSpPr>
        <p:spPr>
          <a:xfrm>
            <a:off x="798047" y="1825227"/>
            <a:ext cx="9848850" cy="458908"/>
          </a:xfrm>
          <a:prstGeom prst="rect">
            <a:avLst/>
          </a:prstGeom>
        </p:spPr>
        <p:txBody>
          <a:bodyPr wrap="square">
            <a:spAutoFit/>
          </a:bodyPr>
          <a:lstStyle/>
          <a:p>
            <a:pPr>
              <a:lnSpc>
                <a:spcPct val="150000"/>
              </a:lnSpc>
            </a:pPr>
            <a:r>
              <a:rPr lang="en-US" altLang="zh-CN" b="1" dirty="0">
                <a:latin typeface="STZhongsong" panose="02010600040101010101" pitchFamily="2" charset="-122"/>
                <a:ea typeface="STZhongsong" panose="02010600040101010101" pitchFamily="2" charset="-122"/>
              </a:rPr>
              <a:t>3D</a:t>
            </a:r>
            <a:r>
              <a:rPr lang="zh-CN" altLang="en-US" b="1" dirty="0">
                <a:latin typeface="STZhongsong" panose="02010600040101010101" pitchFamily="2" charset="-122"/>
                <a:ea typeface="STZhongsong" panose="02010600040101010101" pitchFamily="2" charset="-122"/>
              </a:rPr>
              <a:t>变换常用属性</a:t>
            </a:r>
            <a:endParaRPr lang="en-US" altLang="zh-CN" sz="1200" dirty="0">
              <a:latin typeface="STZhongsong" panose="02010600040101010101" pitchFamily="2" charset="-122"/>
              <a:ea typeface="STZhongsong" panose="02010600040101010101" pitchFamily="2" charset="-122"/>
            </a:endParaRPr>
          </a:p>
        </p:txBody>
      </p:sp>
      <p:graphicFrame>
        <p:nvGraphicFramePr>
          <p:cNvPr id="15" name="表格 14"/>
          <p:cNvGraphicFramePr>
            <a:graphicFrameLocks noGrp="1"/>
          </p:cNvGraphicFramePr>
          <p:nvPr/>
        </p:nvGraphicFramePr>
        <p:xfrm>
          <a:off x="798048" y="2473850"/>
          <a:ext cx="10905066" cy="3917780"/>
        </p:xfrm>
        <a:graphic>
          <a:graphicData uri="http://schemas.openxmlformats.org/drawingml/2006/table">
            <a:tbl>
              <a:tblPr firstRow="1" bandRow="1">
                <a:tableStyleId>{16D9F66E-5EB9-4882-86FB-DCBF35E3C3E4}</a:tableStyleId>
              </a:tblPr>
              <a:tblGrid>
                <a:gridCol w="2328955"/>
                <a:gridCol w="8576111"/>
              </a:tblGrid>
              <a:tr h="418880">
                <a:tc>
                  <a:txBody>
                    <a:bodyPr/>
                    <a:lstStyle/>
                    <a:p>
                      <a:pPr>
                        <a:lnSpc>
                          <a:spcPct val="150000"/>
                        </a:lnSpc>
                      </a:pPr>
                      <a:r>
                        <a:rPr lang="zh-CN" altLang="en-US" sz="1600" dirty="0">
                          <a:latin typeface="STZhongsong" panose="02010600040101010101" pitchFamily="2" charset="-122"/>
                          <a:ea typeface="STZhongsong" panose="02010600040101010101" pitchFamily="2" charset="-122"/>
                        </a:rPr>
                        <a:t>属性</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a:lnSpc>
                          <a:spcPct val="150000"/>
                        </a:lnSpc>
                      </a:pPr>
                      <a:r>
                        <a:rPr lang="zh-CN" altLang="en-US" sz="1600" dirty="0">
                          <a:latin typeface="STZhongsong" panose="02010600040101010101" pitchFamily="2" charset="-122"/>
                          <a:ea typeface="STZhongsong" panose="02010600040101010101" pitchFamily="2" charset="-122"/>
                        </a:rPr>
                        <a:t>说明</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418880">
                <a:tc>
                  <a:txBody>
                    <a:bodyPr/>
                    <a:lstStyle/>
                    <a:p>
                      <a:pPr>
                        <a:lnSpc>
                          <a:spcPct val="150000"/>
                        </a:lnSpc>
                      </a:pPr>
                      <a:r>
                        <a:rPr lang="en-US" altLang="zh-CN" sz="1600" dirty="0">
                          <a:latin typeface="STZhongsong" panose="02010600040101010101" pitchFamily="2" charset="-122"/>
                          <a:ea typeface="STZhongsong" panose="02010600040101010101" pitchFamily="2" charset="-122"/>
                        </a:rPr>
                        <a:t>transform</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a:lnSpc>
                          <a:spcPct val="150000"/>
                        </a:lnSpc>
                      </a:pPr>
                      <a:r>
                        <a:rPr lang="en-US" altLang="zh-CN" sz="1600" dirty="0">
                          <a:latin typeface="STZhongsong" panose="02010600040101010101" pitchFamily="2" charset="-122"/>
                          <a:ea typeface="STZhongsong" panose="02010600040101010101" pitchFamily="2" charset="-122"/>
                        </a:rPr>
                        <a:t>2D</a:t>
                      </a:r>
                      <a:r>
                        <a:rPr lang="zh-CN" altLang="en-US" sz="1600" dirty="0">
                          <a:latin typeface="STZhongsong" panose="02010600040101010101" pitchFamily="2" charset="-122"/>
                          <a:ea typeface="STZhongsong" panose="02010600040101010101" pitchFamily="2" charset="-122"/>
                        </a:rPr>
                        <a:t>或</a:t>
                      </a:r>
                      <a:r>
                        <a:rPr lang="en-US" altLang="zh-CN" sz="1600" dirty="0">
                          <a:latin typeface="STZhongsong" panose="02010600040101010101" pitchFamily="2" charset="-122"/>
                          <a:ea typeface="STZhongsong" panose="02010600040101010101" pitchFamily="2" charset="-122"/>
                        </a:rPr>
                        <a:t>3D</a:t>
                      </a:r>
                      <a:r>
                        <a:rPr lang="zh-CN" altLang="en-US" sz="1600" dirty="0">
                          <a:latin typeface="STZhongsong" panose="02010600040101010101" pitchFamily="2" charset="-122"/>
                          <a:ea typeface="STZhongsong" panose="02010600040101010101" pitchFamily="2" charset="-122"/>
                        </a:rPr>
                        <a:t>变换，取值为变换方法</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741095">
                <a:tc>
                  <a:txBody>
                    <a:bodyPr/>
                    <a:lstStyle/>
                    <a:p>
                      <a:pPr>
                        <a:lnSpc>
                          <a:spcPct val="150000"/>
                        </a:lnSpc>
                      </a:pPr>
                      <a:r>
                        <a:rPr lang="en-US" altLang="zh-CN" sz="1600" dirty="0">
                          <a:latin typeface="STZhongsong" panose="02010600040101010101" pitchFamily="2" charset="-122"/>
                          <a:ea typeface="STZhongsong" panose="02010600040101010101" pitchFamily="2" charset="-122"/>
                        </a:rPr>
                        <a:t>transform-origin</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a:lnSpc>
                          <a:spcPct val="150000"/>
                        </a:lnSpc>
                      </a:pPr>
                      <a:r>
                        <a:rPr lang="zh-CN" altLang="en-US" sz="1600" dirty="0">
                          <a:latin typeface="STZhongsong" panose="02010600040101010101" pitchFamily="2" charset="-122"/>
                          <a:ea typeface="STZhongsong" panose="02010600040101010101" pitchFamily="2" charset="-122"/>
                        </a:rPr>
                        <a:t>变换的起始点，默认为元素中心点，</a:t>
                      </a:r>
                      <a:r>
                        <a:rPr lang="en-US" altLang="zh-CN" sz="1600" dirty="0">
                          <a:latin typeface="STZhongsong" panose="02010600040101010101" pitchFamily="2" charset="-122"/>
                          <a:ea typeface="STZhongsong" panose="02010600040101010101" pitchFamily="2" charset="-122"/>
                        </a:rPr>
                        <a:t>transform-origin</a:t>
                      </a:r>
                      <a:r>
                        <a:rPr lang="zh-CN" altLang="en-US" sz="1600" dirty="0">
                          <a:latin typeface="STZhongsong" panose="02010600040101010101" pitchFamily="2" charset="-122"/>
                          <a:ea typeface="STZhongsong" panose="02010600040101010101" pitchFamily="2" charset="-122"/>
                        </a:rPr>
                        <a:t>：</a:t>
                      </a:r>
                      <a:r>
                        <a:rPr lang="en-US" altLang="zh-CN" sz="1600" dirty="0">
                          <a:latin typeface="STZhongsong" panose="02010600040101010101" pitchFamily="2" charset="-122"/>
                          <a:ea typeface="STZhongsong" panose="02010600040101010101" pitchFamily="2" charset="-122"/>
                        </a:rPr>
                        <a:t>x y</a:t>
                      </a:r>
                      <a:endParaRPr lang="en-US" altLang="zh-CN" sz="1600" dirty="0">
                        <a:latin typeface="STZhongsong" panose="02010600040101010101" pitchFamily="2" charset="-122"/>
                        <a:ea typeface="STZhongsong" panose="0201060004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lang="en-US" altLang="zh-CN" sz="1600" dirty="0">
                          <a:latin typeface="STZhongsong" panose="02010600040101010101" pitchFamily="2" charset="-122"/>
                          <a:ea typeface="STZhongsong" panose="02010600040101010101" pitchFamily="2" charset="-122"/>
                        </a:rPr>
                        <a:t>x</a:t>
                      </a:r>
                      <a:r>
                        <a:rPr lang="zh-CN" altLang="en-US" sz="1600" dirty="0">
                          <a:latin typeface="STZhongsong" panose="02010600040101010101" pitchFamily="2" charset="-122"/>
                          <a:ea typeface="STZhongsong" panose="02010600040101010101" pitchFamily="2" charset="-122"/>
                        </a:rPr>
                        <a:t>和</a:t>
                      </a:r>
                      <a:r>
                        <a:rPr lang="en-US" altLang="zh-CN" sz="1600" dirty="0">
                          <a:latin typeface="STZhongsong" panose="02010600040101010101" pitchFamily="2" charset="-122"/>
                          <a:ea typeface="STZhongsong" panose="02010600040101010101" pitchFamily="2" charset="-122"/>
                        </a:rPr>
                        <a:t>y</a:t>
                      </a:r>
                      <a:r>
                        <a:rPr lang="zh-CN" altLang="en-US" sz="1600" dirty="0">
                          <a:latin typeface="STZhongsong" panose="02010600040101010101" pitchFamily="2" charset="-122"/>
                          <a:ea typeface="STZhongsong" panose="02010600040101010101" pitchFamily="2" charset="-122"/>
                        </a:rPr>
                        <a:t>可以取值</a:t>
                      </a:r>
                      <a:r>
                        <a:rPr lang="en-US" altLang="zh-CN" sz="1600" dirty="0" err="1">
                          <a:latin typeface="STZhongsong" panose="02010600040101010101" pitchFamily="2" charset="-122"/>
                          <a:ea typeface="STZhongsong" panose="02010600040101010101" pitchFamily="2" charset="-122"/>
                        </a:rPr>
                        <a:t>px</a:t>
                      </a:r>
                      <a:r>
                        <a:rPr lang="zh-CN" altLang="en-US" sz="1600" dirty="0">
                          <a:latin typeface="STZhongsong" panose="02010600040101010101" pitchFamily="2" charset="-122"/>
                          <a:ea typeface="STZhongsong" panose="02010600040101010101" pitchFamily="2" charset="-122"/>
                        </a:rPr>
                        <a:t>，</a:t>
                      </a:r>
                      <a:r>
                        <a:rPr lang="en-US" altLang="zh-CN" sz="1600" dirty="0">
                          <a:latin typeface="STZhongsong" panose="02010600040101010101" pitchFamily="2" charset="-122"/>
                          <a:ea typeface="STZhongsong" panose="02010600040101010101" pitchFamily="2" charset="-122"/>
                        </a:rPr>
                        <a:t>%</a:t>
                      </a:r>
                      <a:r>
                        <a:rPr lang="zh-CN" altLang="en-US" sz="1600" dirty="0">
                          <a:latin typeface="STZhongsong" panose="02010600040101010101" pitchFamily="2" charset="-122"/>
                          <a:ea typeface="STZhongsong" panose="02010600040101010101" pitchFamily="2" charset="-122"/>
                        </a:rPr>
                        <a:t>，方位名词（</a:t>
                      </a:r>
                      <a:r>
                        <a:rPr lang="en-US" altLang="zh-CN" sz="1600" dirty="0">
                          <a:latin typeface="STZhongsong" panose="02010600040101010101" pitchFamily="2" charset="-122"/>
                          <a:ea typeface="STZhongsong" panose="02010600040101010101" pitchFamily="2" charset="-122"/>
                        </a:rPr>
                        <a:t>left</a:t>
                      </a:r>
                      <a:r>
                        <a:rPr lang="zh-CN" altLang="en-US" sz="1600" dirty="0">
                          <a:latin typeface="STZhongsong" panose="02010600040101010101" pitchFamily="2" charset="-122"/>
                          <a:ea typeface="STZhongsong" panose="02010600040101010101" pitchFamily="2" charset="-122"/>
                        </a:rPr>
                        <a:t>、</a:t>
                      </a:r>
                      <a:r>
                        <a:rPr lang="en-US" altLang="zh-CN" sz="1600" dirty="0">
                          <a:latin typeface="STZhongsong" panose="02010600040101010101" pitchFamily="2" charset="-122"/>
                          <a:ea typeface="STZhongsong" panose="02010600040101010101" pitchFamily="2" charset="-122"/>
                        </a:rPr>
                        <a:t>right</a:t>
                      </a:r>
                      <a:r>
                        <a:rPr lang="zh-CN" altLang="en-US" sz="1600" dirty="0">
                          <a:latin typeface="STZhongsong" panose="02010600040101010101" pitchFamily="2" charset="-122"/>
                          <a:ea typeface="STZhongsong" panose="02010600040101010101" pitchFamily="2" charset="-122"/>
                        </a:rPr>
                        <a:t>、</a:t>
                      </a:r>
                      <a:r>
                        <a:rPr lang="en-US" altLang="zh-CN" sz="1600" dirty="0">
                          <a:latin typeface="STZhongsong" panose="02010600040101010101" pitchFamily="2" charset="-122"/>
                          <a:ea typeface="STZhongsong" panose="02010600040101010101" pitchFamily="2" charset="-122"/>
                        </a:rPr>
                        <a:t>top</a:t>
                      </a:r>
                      <a:r>
                        <a:rPr lang="zh-CN" altLang="en-US" sz="1600" dirty="0">
                          <a:latin typeface="STZhongsong" panose="02010600040101010101" pitchFamily="2" charset="-122"/>
                          <a:ea typeface="STZhongsong" panose="02010600040101010101" pitchFamily="2" charset="-122"/>
                        </a:rPr>
                        <a:t>、</a:t>
                      </a:r>
                      <a:r>
                        <a:rPr lang="en-US" altLang="zh-CN" sz="1600" dirty="0">
                          <a:latin typeface="STZhongsong" panose="02010600040101010101" pitchFamily="2" charset="-122"/>
                          <a:ea typeface="STZhongsong" panose="02010600040101010101" pitchFamily="2" charset="-122"/>
                        </a:rPr>
                        <a:t>bottom</a:t>
                      </a:r>
                      <a:r>
                        <a:rPr lang="zh-CN" altLang="en-US" sz="1600" dirty="0">
                          <a:latin typeface="STZhongsong" panose="02010600040101010101" pitchFamily="2" charset="-122"/>
                          <a:ea typeface="STZhongsong" panose="02010600040101010101" pitchFamily="2" charset="-122"/>
                        </a:rPr>
                        <a:t>、</a:t>
                      </a:r>
                      <a:r>
                        <a:rPr lang="en-US" altLang="zh-CN" sz="1600" dirty="0">
                          <a:latin typeface="STZhongsong" panose="02010600040101010101" pitchFamily="2" charset="-122"/>
                          <a:ea typeface="STZhongsong" panose="02010600040101010101" pitchFamily="2" charset="-122"/>
                        </a:rPr>
                        <a:t>center</a:t>
                      </a:r>
                      <a:r>
                        <a:rPr lang="zh-CN" altLang="en-US" sz="1600" dirty="0">
                          <a:latin typeface="STZhongsong" panose="02010600040101010101" pitchFamily="2" charset="-122"/>
                          <a:ea typeface="STZhongsong" panose="02010600040101010101" pitchFamily="2" charset="-122"/>
                        </a:rPr>
                        <a:t>）</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418880">
                <a:tc>
                  <a:txBody>
                    <a:bodyPr/>
                    <a:lstStyle/>
                    <a:p>
                      <a:pPr>
                        <a:lnSpc>
                          <a:spcPct val="150000"/>
                        </a:lnSpc>
                      </a:pPr>
                      <a:r>
                        <a:rPr lang="en-US" altLang="zh-CN" sz="1600" dirty="0">
                          <a:latin typeface="STZhongsong" panose="02010600040101010101" pitchFamily="2" charset="-122"/>
                          <a:ea typeface="STZhongsong" panose="02010600040101010101" pitchFamily="2" charset="-122"/>
                        </a:rPr>
                        <a:t>transform-style</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a:lnSpc>
                          <a:spcPct val="150000"/>
                        </a:lnSpc>
                      </a:pPr>
                      <a:r>
                        <a:rPr lang="zh-CN" altLang="en-US" sz="1600" dirty="0">
                          <a:latin typeface="STZhongsong" panose="02010600040101010101" pitchFamily="2" charset="-122"/>
                          <a:ea typeface="STZhongsong" panose="02010600040101010101" pitchFamily="2" charset="-122"/>
                        </a:rPr>
                        <a:t>取值为</a:t>
                      </a:r>
                      <a:r>
                        <a:rPr lang="en-US" altLang="zh-CN" sz="1600" dirty="0">
                          <a:latin typeface="STZhongsong" panose="02010600040101010101" pitchFamily="2" charset="-122"/>
                          <a:ea typeface="STZhongsong" panose="02010600040101010101" pitchFamily="2" charset="-122"/>
                        </a:rPr>
                        <a:t>preserve-3d</a:t>
                      </a:r>
                      <a:r>
                        <a:rPr lang="zh-CN" altLang="en-US" sz="1600" dirty="0">
                          <a:latin typeface="STZhongsong" panose="02010600040101010101" pitchFamily="2" charset="-122"/>
                          <a:ea typeface="STZhongsong" panose="02010600040101010101" pitchFamily="2" charset="-122"/>
                        </a:rPr>
                        <a:t>时，则可以产生</a:t>
                      </a:r>
                      <a:r>
                        <a:rPr lang="en-US" altLang="zh-CN" sz="1600" dirty="0">
                          <a:latin typeface="STZhongsong" panose="02010600040101010101" pitchFamily="2" charset="-122"/>
                          <a:ea typeface="STZhongsong" panose="02010600040101010101" pitchFamily="2" charset="-122"/>
                        </a:rPr>
                        <a:t>3D</a:t>
                      </a:r>
                      <a:r>
                        <a:rPr lang="zh-CN" altLang="en-US" sz="1600" dirty="0">
                          <a:latin typeface="STZhongsong" panose="02010600040101010101" pitchFamily="2" charset="-122"/>
                          <a:ea typeface="STZhongsong" panose="02010600040101010101" pitchFamily="2" charset="-122"/>
                        </a:rPr>
                        <a:t>变换效果</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741095">
                <a:tc>
                  <a:txBody>
                    <a:bodyPr/>
                    <a:lstStyle/>
                    <a:p>
                      <a:pPr>
                        <a:lnSpc>
                          <a:spcPct val="150000"/>
                        </a:lnSpc>
                      </a:pPr>
                      <a:r>
                        <a:rPr lang="en-US" altLang="zh-CN" sz="1600" dirty="0">
                          <a:latin typeface="STZhongsong" panose="02010600040101010101" pitchFamily="2" charset="-122"/>
                          <a:ea typeface="STZhongsong" panose="02010600040101010101" pitchFamily="2" charset="-122"/>
                        </a:rPr>
                        <a:t>perspective</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a:lnSpc>
                          <a:spcPct val="150000"/>
                        </a:lnSpc>
                      </a:pPr>
                      <a:r>
                        <a:rPr lang="zh-CN" altLang="en-US" sz="1600" dirty="0">
                          <a:latin typeface="STZhongsong" panose="02010600040101010101" pitchFamily="2" charset="-122"/>
                          <a:ea typeface="STZhongsong" panose="02010600040101010101" pitchFamily="2" charset="-122"/>
                        </a:rPr>
                        <a:t>眼睛和舞台间的距离，像素为单位</a:t>
                      </a:r>
                      <a:endParaRPr lang="en-US" altLang="zh-CN" sz="1600" dirty="0">
                        <a:latin typeface="STZhongsong" panose="02010600040101010101" pitchFamily="2" charset="-122"/>
                        <a:ea typeface="STZhongsong" panose="02010600040101010101" pitchFamily="2" charset="-122"/>
                      </a:endParaRPr>
                    </a:p>
                    <a:p>
                      <a:pPr>
                        <a:lnSpc>
                          <a:spcPct val="150000"/>
                        </a:lnSpc>
                      </a:pPr>
                      <a:r>
                        <a:rPr lang="zh-CN" altLang="en-US" sz="1600" dirty="0">
                          <a:latin typeface="STZhongsong" panose="02010600040101010101" pitchFamily="2" charset="-122"/>
                          <a:ea typeface="STZhongsong" panose="02010600040101010101" pitchFamily="2" charset="-122"/>
                        </a:rPr>
                        <a:t>值越小，透视效果越明显</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418880">
                <a:tc>
                  <a:txBody>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600" dirty="0">
                          <a:latin typeface="STZhongsong" panose="02010600040101010101" pitchFamily="2" charset="-122"/>
                          <a:ea typeface="STZhongsong" panose="02010600040101010101" pitchFamily="2" charset="-122"/>
                        </a:rPr>
                        <a:t>perspective-origin</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a:lnSpc>
                          <a:spcPct val="150000"/>
                        </a:lnSpc>
                      </a:pPr>
                      <a:r>
                        <a:rPr lang="zh-CN" altLang="en-US" sz="1600" dirty="0">
                          <a:latin typeface="STZhongsong" panose="02010600040101010101" pitchFamily="2" charset="-122"/>
                          <a:ea typeface="STZhongsong" panose="02010600040101010101" pitchFamily="2" charset="-122"/>
                        </a:rPr>
                        <a:t>视线关注的原点，默认为元素中心点</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682700">
                <a:tc>
                  <a:txBody>
                    <a:bodyPr/>
                    <a:lstStyle/>
                    <a:p>
                      <a:pPr>
                        <a:lnSpc>
                          <a:spcPct val="150000"/>
                        </a:lnSpc>
                      </a:pPr>
                      <a:r>
                        <a:rPr lang="en-US" altLang="zh-CN" sz="1600" dirty="0" err="1">
                          <a:latin typeface="STZhongsong" panose="02010600040101010101" pitchFamily="2" charset="-122"/>
                          <a:ea typeface="STZhongsong" panose="02010600040101010101" pitchFamily="2" charset="-122"/>
                        </a:rPr>
                        <a:t>backface</a:t>
                      </a:r>
                      <a:r>
                        <a:rPr lang="en-US" altLang="zh-CN" sz="1600" dirty="0">
                          <a:latin typeface="STZhongsong" panose="02010600040101010101" pitchFamily="2" charset="-122"/>
                          <a:ea typeface="STZhongsong" panose="02010600040101010101" pitchFamily="2" charset="-122"/>
                        </a:rPr>
                        <a:t>-visibility</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a:lnSpc>
                          <a:spcPct val="150000"/>
                        </a:lnSpc>
                      </a:pPr>
                      <a:r>
                        <a:rPr lang="zh-CN" altLang="en-US" sz="1600" dirty="0">
                          <a:latin typeface="STZhongsong" panose="02010600040101010101" pitchFamily="2" charset="-122"/>
                          <a:ea typeface="STZhongsong" panose="02010600040101010101" pitchFamily="2" charset="-122"/>
                        </a:rPr>
                        <a:t>元素背对屏幕时是否可见，取值为</a:t>
                      </a:r>
                      <a:r>
                        <a:rPr lang="en-US" altLang="zh-CN" sz="1600" dirty="0">
                          <a:latin typeface="STZhongsong" panose="02010600040101010101" pitchFamily="2" charset="-122"/>
                          <a:ea typeface="STZhongsong" panose="02010600040101010101" pitchFamily="2" charset="-122"/>
                        </a:rPr>
                        <a:t>hidden</a:t>
                      </a:r>
                      <a:r>
                        <a:rPr lang="zh-CN" altLang="en-US" sz="1600" dirty="0">
                          <a:latin typeface="STZhongsong" panose="02010600040101010101" pitchFamily="2" charset="-122"/>
                          <a:ea typeface="STZhongsong" panose="02010600040101010101" pitchFamily="2" charset="-122"/>
                        </a:rPr>
                        <a:t>表示隐藏</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01</a:t>
            </a:r>
            <a:r>
              <a:rPr lang="zh-CN" altLang="en-US" sz="2800" b="1" dirty="0">
                <a:solidFill>
                  <a:srgbClr val="7E1B6A"/>
                </a:solidFill>
                <a:latin typeface="华文中宋" panose="02010600040101010101" charset="-122"/>
                <a:ea typeface="华文中宋" panose="02010600040101010101" charset="-122"/>
              </a:rPr>
              <a:t> 概述</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24" name="矩形 23"/>
          <p:cNvSpPr/>
          <p:nvPr/>
        </p:nvSpPr>
        <p:spPr>
          <a:xfrm>
            <a:off x="899562" y="987020"/>
            <a:ext cx="10619993" cy="5116144"/>
          </a:xfrm>
          <a:prstGeom prst="rect">
            <a:avLst/>
          </a:prstGeom>
        </p:spPr>
        <p:txBody>
          <a:bodyPr wrap="square">
            <a:spAutoFit/>
          </a:bodyPr>
          <a:lstStyle/>
          <a:p>
            <a:pPr>
              <a:lnSpc>
                <a:spcPct val="150000"/>
              </a:lnSpc>
            </a:pPr>
            <a:r>
              <a:rPr lang="zh-CN" altLang="en-US" sz="2000" dirty="0">
                <a:latin typeface="STZhongsong" panose="02010600040101010101" pitchFamily="2" charset="-122"/>
                <a:ea typeface="STZhongsong" panose="02010600040101010101" pitchFamily="2" charset="-122"/>
              </a:rPr>
              <a:t>在网页设计的早期，页面是针对固定宽度屏幕尺寸构建的。随着终端设备的多样化发展，不同尺寸的屏幕越来越多，响应式布局的概念出现了。响应式布局是指网页布局不是固定的，而是根据不同终端设备或者不同浏览器窗口大小而呈现出不同的布局。响应式布局不仅可应用于整个页面，也可以应用于页面的一部分。</a:t>
            </a:r>
            <a:endParaRPr lang="zh-CN" altLang="en-US" sz="2000" dirty="0">
              <a:latin typeface="STZhongsong" panose="02010600040101010101" pitchFamily="2" charset="-122"/>
              <a:ea typeface="STZhongsong" panose="02010600040101010101" pitchFamily="2" charset="-122"/>
            </a:endParaRPr>
          </a:p>
          <a:p>
            <a:pPr>
              <a:lnSpc>
                <a:spcPct val="150000"/>
              </a:lnSpc>
            </a:pPr>
            <a:endParaRPr lang="en-US" altLang="zh-CN" sz="2000" dirty="0">
              <a:latin typeface="STZhongsong" panose="02010600040101010101" pitchFamily="2" charset="-122"/>
              <a:ea typeface="STZhongsong" panose="02010600040101010101" pitchFamily="2" charset="-122"/>
            </a:endParaRPr>
          </a:p>
          <a:p>
            <a:pPr>
              <a:lnSpc>
                <a:spcPct val="150000"/>
              </a:lnSpc>
            </a:pPr>
            <a:r>
              <a:rPr lang="zh-CN" altLang="en-US" sz="2000" dirty="0">
                <a:latin typeface="STZhongsong" panose="02010600040101010101" pitchFamily="2" charset="-122"/>
                <a:ea typeface="STZhongsong" panose="02010600040101010101" pitchFamily="2" charset="-122"/>
              </a:rPr>
              <a:t>传统的开发方式是</a:t>
            </a:r>
            <a:r>
              <a:rPr lang="en-GB" altLang="zh-CN" sz="2000" dirty="0">
                <a:latin typeface="STZhongsong" panose="02010600040101010101" pitchFamily="2" charset="-122"/>
                <a:ea typeface="STZhongsong" panose="02010600040101010101" pitchFamily="2" charset="-122"/>
              </a:rPr>
              <a:t>PC</a:t>
            </a:r>
            <a:r>
              <a:rPr lang="zh-CN" altLang="en-US" sz="2000" dirty="0">
                <a:latin typeface="STZhongsong" panose="02010600040101010101" pitchFamily="2" charset="-122"/>
                <a:ea typeface="STZhongsong" panose="02010600040101010101" pitchFamily="2" charset="-122"/>
              </a:rPr>
              <a:t>端开发一套页面，手机端再开发一套页面。但是这样做非常麻烦，随着不同的终端越来越多，你需要开发多个不同版本的页面。采用响应式设计时，网站仅有一个版本，能浏览全部的内容，且网站会自己重新排列以完美地适配任何尺寸的屏幕，并具有全尺寸文本，这样无需进行缩放操作。</a:t>
            </a:r>
            <a:r>
              <a:rPr lang="en-GB" altLang="zh-CN" sz="2000" dirty="0" err="1">
                <a:latin typeface="STZhongsong" panose="02010600040101010101" pitchFamily="2" charset="-122"/>
                <a:ea typeface="STZhongsong" panose="02010600040101010101" pitchFamily="2" charset="-122"/>
              </a:rPr>
              <a:t>EthanMarcotte</a:t>
            </a:r>
            <a:r>
              <a:rPr lang="zh-CN" altLang="en-US" sz="2000" dirty="0">
                <a:latin typeface="STZhongsong" panose="02010600040101010101" pitchFamily="2" charset="-122"/>
                <a:ea typeface="STZhongsong" panose="02010600040101010101" pitchFamily="2" charset="-122"/>
              </a:rPr>
              <a:t>在</a:t>
            </a:r>
            <a:r>
              <a:rPr lang="en-US" altLang="zh-CN" sz="2000" dirty="0">
                <a:latin typeface="STZhongsong" panose="02010600040101010101" pitchFamily="2" charset="-122"/>
                <a:ea typeface="STZhongsong" panose="02010600040101010101" pitchFamily="2" charset="-122"/>
              </a:rPr>
              <a:t>2010</a:t>
            </a:r>
            <a:r>
              <a:rPr lang="zh-CN" altLang="en-US" sz="2000" dirty="0">
                <a:latin typeface="STZhongsong" panose="02010600040101010101" pitchFamily="2" charset="-122"/>
                <a:ea typeface="STZhongsong" panose="02010600040101010101" pitchFamily="2" charset="-122"/>
              </a:rPr>
              <a:t>年</a:t>
            </a:r>
            <a:r>
              <a:rPr lang="en-US" altLang="zh-CN" sz="2000" dirty="0">
                <a:latin typeface="STZhongsong" panose="02010600040101010101" pitchFamily="2" charset="-122"/>
                <a:ea typeface="STZhongsong" panose="02010600040101010101" pitchFamily="2" charset="-122"/>
              </a:rPr>
              <a:t>5</a:t>
            </a:r>
            <a:r>
              <a:rPr lang="zh-CN" altLang="en-US" sz="2000" dirty="0">
                <a:latin typeface="STZhongsong" panose="02010600040101010101" pitchFamily="2" charset="-122"/>
                <a:ea typeface="STZhongsong" panose="02010600040101010101" pitchFamily="2" charset="-122"/>
              </a:rPr>
              <a:t>月份提出了响应式布局的概念，简而言之，就是一个网站能够兼容多个不同的终端设备。</a:t>
            </a:r>
            <a:endParaRPr lang="zh-CN" altLang="en-US" sz="2000" dirty="0">
              <a:latin typeface="STZhongsong" panose="02010600040101010101" pitchFamily="2" charset="-122"/>
              <a:ea typeface="STZhongsong" panose="02010600040101010101" pitchFamily="2" charset="-122"/>
            </a:endParaRPr>
          </a:p>
          <a:p>
            <a:pPr>
              <a:lnSpc>
                <a:spcPct val="150000"/>
              </a:lnSpc>
            </a:pPr>
            <a:endParaRPr lang="zh-CN" altLang="en-US" sz="2000" dirty="0">
              <a:latin typeface="STZhongsong" panose="02010600040101010101" pitchFamily="2" charset="-122"/>
              <a:ea typeface="STZhongsong" panose="0201060004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4" name="矩形 13"/>
          <p:cNvSpPr/>
          <p:nvPr/>
        </p:nvSpPr>
        <p:spPr>
          <a:xfrm>
            <a:off x="798047" y="1825227"/>
            <a:ext cx="9848850" cy="458780"/>
          </a:xfrm>
          <a:prstGeom prst="rect">
            <a:avLst/>
          </a:prstGeom>
        </p:spPr>
        <p:txBody>
          <a:bodyPr wrap="square">
            <a:spAutoFit/>
          </a:bodyPr>
          <a:lstStyle/>
          <a:p>
            <a:pPr>
              <a:lnSpc>
                <a:spcPct val="150000"/>
              </a:lnSpc>
            </a:pPr>
            <a:r>
              <a:rPr lang="zh-CN" altLang="en-US" b="1" dirty="0">
                <a:latin typeface="STZhongsong" panose="02010600040101010101" pitchFamily="2" charset="-122"/>
                <a:ea typeface="STZhongsong" panose="02010600040101010101" pitchFamily="2" charset="-122"/>
              </a:rPr>
              <a:t>其中</a:t>
            </a:r>
            <a:r>
              <a:rPr lang="en-US" altLang="zh-CN" b="1" dirty="0">
                <a:latin typeface="STZhongsong" panose="02010600040101010101" pitchFamily="2" charset="-122"/>
                <a:ea typeface="STZhongsong" panose="02010600040101010101" pitchFamily="2" charset="-122"/>
              </a:rPr>
              <a:t>transform</a:t>
            </a:r>
            <a:r>
              <a:rPr lang="zh-CN" altLang="en-US" b="1" dirty="0">
                <a:latin typeface="STZhongsong" panose="02010600040101010101" pitchFamily="2" charset="-122"/>
                <a:ea typeface="STZhongsong" panose="02010600040101010101" pitchFamily="2" charset="-122"/>
              </a:rPr>
              <a:t>属性常用方法</a:t>
            </a:r>
            <a:endParaRPr lang="zh-CN" altLang="en-US" b="1" dirty="0">
              <a:latin typeface="STZhongsong" panose="02010600040101010101" pitchFamily="2" charset="-122"/>
              <a:ea typeface="STZhongsong" panose="02010600040101010101" pitchFamily="2" charset="-122"/>
            </a:endParaRPr>
          </a:p>
        </p:txBody>
      </p:sp>
      <p:graphicFrame>
        <p:nvGraphicFramePr>
          <p:cNvPr id="11" name="表格 10"/>
          <p:cNvGraphicFramePr>
            <a:graphicFrameLocks noGrp="1"/>
          </p:cNvGraphicFramePr>
          <p:nvPr/>
        </p:nvGraphicFramePr>
        <p:xfrm>
          <a:off x="906220" y="2670880"/>
          <a:ext cx="8139463" cy="1981200"/>
        </p:xfrm>
        <a:graphic>
          <a:graphicData uri="http://schemas.openxmlformats.org/drawingml/2006/table">
            <a:tbl>
              <a:tblPr firstRow="1" bandRow="1">
                <a:tableStyleId>{16D9F66E-5EB9-4882-86FB-DCBF35E3C3E4}</a:tableStyleId>
              </a:tblPr>
              <a:tblGrid>
                <a:gridCol w="2786974"/>
                <a:gridCol w="2488918"/>
                <a:gridCol w="2863571"/>
              </a:tblGrid>
              <a:tr h="296063">
                <a:tc>
                  <a:txBody>
                    <a:bodyPr/>
                    <a:lstStyle/>
                    <a:p>
                      <a:r>
                        <a:rPr lang="zh-CN" altLang="en-US" sz="2000" dirty="0">
                          <a:latin typeface="STZhongsong" panose="02010600040101010101" pitchFamily="2" charset="-122"/>
                          <a:ea typeface="STZhongsong" panose="02010600040101010101" pitchFamily="2" charset="-122"/>
                        </a:rPr>
                        <a:t>旋转</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2000" dirty="0">
                          <a:latin typeface="STZhongsong" panose="02010600040101010101" pitchFamily="2" charset="-122"/>
                          <a:ea typeface="STZhongsong" panose="02010600040101010101" pitchFamily="2" charset="-122"/>
                        </a:rPr>
                        <a:t>移动</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2000" dirty="0">
                          <a:latin typeface="STZhongsong" panose="02010600040101010101" pitchFamily="2" charset="-122"/>
                          <a:ea typeface="STZhongsong" panose="02010600040101010101" pitchFamily="2" charset="-122"/>
                        </a:rPr>
                        <a:t>缩放</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r>
                        <a:rPr lang="en-US" altLang="zh-CN" sz="2000" dirty="0">
                          <a:latin typeface="STZhongsong" panose="02010600040101010101" pitchFamily="2" charset="-122"/>
                          <a:ea typeface="STZhongsong" panose="02010600040101010101" pitchFamily="2" charset="-122"/>
                        </a:rPr>
                        <a:t>rotate3d(</a:t>
                      </a:r>
                      <a:r>
                        <a:rPr lang="en-US" altLang="zh-CN" sz="2000" dirty="0" err="1">
                          <a:latin typeface="STZhongsong" panose="02010600040101010101" pitchFamily="2" charset="-122"/>
                          <a:ea typeface="STZhongsong" panose="02010600040101010101" pitchFamily="2" charset="-122"/>
                        </a:rPr>
                        <a:t>x,y,z,angle</a:t>
                      </a:r>
                      <a:r>
                        <a:rPr lang="en-US" altLang="zh-CN" sz="2000" dirty="0">
                          <a:latin typeface="STZhongsong" panose="02010600040101010101" pitchFamily="2" charset="-122"/>
                          <a:ea typeface="STZhongsong" panose="02010600040101010101" pitchFamily="2" charset="-122"/>
                        </a:rPr>
                        <a:t>)</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en-US" altLang="zh-CN" sz="2000" dirty="0">
                          <a:latin typeface="STZhongsong" panose="02010600040101010101" pitchFamily="2" charset="-122"/>
                          <a:ea typeface="STZhongsong" panose="02010600040101010101" pitchFamily="2" charset="-122"/>
                        </a:rPr>
                        <a:t>translate3d(</a:t>
                      </a:r>
                      <a:r>
                        <a:rPr lang="en-US" altLang="zh-CN" sz="2000" dirty="0" err="1">
                          <a:latin typeface="STZhongsong" panose="02010600040101010101" pitchFamily="2" charset="-122"/>
                          <a:ea typeface="STZhongsong" panose="02010600040101010101" pitchFamily="2" charset="-122"/>
                        </a:rPr>
                        <a:t>x,y,z</a:t>
                      </a:r>
                      <a:r>
                        <a:rPr lang="en-US" altLang="zh-CN" sz="2000" dirty="0">
                          <a:latin typeface="STZhongsong" panose="02010600040101010101" pitchFamily="2" charset="-122"/>
                          <a:ea typeface="STZhongsong" panose="02010600040101010101" pitchFamily="2" charset="-122"/>
                        </a:rPr>
                        <a:t>)</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en-US" altLang="zh-CN" sz="2000" dirty="0">
                          <a:latin typeface="STZhongsong" panose="02010600040101010101" pitchFamily="2" charset="-122"/>
                          <a:ea typeface="STZhongsong" panose="02010600040101010101" pitchFamily="2" charset="-122"/>
                        </a:rPr>
                        <a:t>scale3d(</a:t>
                      </a:r>
                      <a:r>
                        <a:rPr lang="en-US" altLang="zh-CN" sz="2000" dirty="0" err="1">
                          <a:latin typeface="STZhongsong" panose="02010600040101010101" pitchFamily="2" charset="-122"/>
                          <a:ea typeface="STZhongsong" panose="02010600040101010101" pitchFamily="2" charset="-122"/>
                        </a:rPr>
                        <a:t>x,y,z</a:t>
                      </a:r>
                      <a:r>
                        <a:rPr lang="en-US" altLang="zh-CN" sz="2000" dirty="0">
                          <a:latin typeface="STZhongsong" panose="02010600040101010101" pitchFamily="2" charset="-122"/>
                          <a:ea typeface="STZhongsong" panose="02010600040101010101" pitchFamily="2" charset="-122"/>
                        </a:rPr>
                        <a:t>)</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r>
                        <a:rPr lang="en-US" altLang="zh-CN" sz="2000" dirty="0" err="1">
                          <a:latin typeface="STZhongsong" panose="02010600040101010101" pitchFamily="2" charset="-122"/>
                          <a:ea typeface="STZhongsong" panose="02010600040101010101" pitchFamily="2" charset="-122"/>
                        </a:rPr>
                        <a:t>rotateX</a:t>
                      </a:r>
                      <a:r>
                        <a:rPr lang="en-US" altLang="zh-CN" sz="2000" dirty="0">
                          <a:latin typeface="STZhongsong" panose="02010600040101010101" pitchFamily="2" charset="-122"/>
                          <a:ea typeface="STZhongsong" panose="02010600040101010101" pitchFamily="2" charset="-122"/>
                        </a:rPr>
                        <a:t>(angle)</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en-US" altLang="zh-CN" sz="2000" dirty="0" err="1">
                          <a:latin typeface="STZhongsong" panose="02010600040101010101" pitchFamily="2" charset="-122"/>
                          <a:ea typeface="STZhongsong" panose="02010600040101010101" pitchFamily="2" charset="-122"/>
                        </a:rPr>
                        <a:t>translateX</a:t>
                      </a:r>
                      <a:r>
                        <a:rPr lang="en-US" altLang="zh-CN" sz="2000" dirty="0">
                          <a:latin typeface="STZhongsong" panose="02010600040101010101" pitchFamily="2" charset="-122"/>
                          <a:ea typeface="STZhongsong" panose="02010600040101010101" pitchFamily="2" charset="-122"/>
                        </a:rPr>
                        <a:t>(x)</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en-US" altLang="zh-CN" sz="2000" dirty="0" err="1">
                          <a:latin typeface="STZhongsong" panose="02010600040101010101" pitchFamily="2" charset="-122"/>
                          <a:ea typeface="STZhongsong" panose="02010600040101010101" pitchFamily="2" charset="-122"/>
                        </a:rPr>
                        <a:t>scaleX</a:t>
                      </a:r>
                      <a:r>
                        <a:rPr lang="en-US" altLang="zh-CN" sz="2000" dirty="0">
                          <a:latin typeface="STZhongsong" panose="02010600040101010101" pitchFamily="2" charset="-122"/>
                          <a:ea typeface="STZhongsong" panose="02010600040101010101" pitchFamily="2" charset="-122"/>
                        </a:rPr>
                        <a:t>(x)</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err="1">
                          <a:latin typeface="STZhongsong" panose="02010600040101010101" pitchFamily="2" charset="-122"/>
                          <a:ea typeface="STZhongsong" panose="02010600040101010101" pitchFamily="2" charset="-122"/>
                        </a:rPr>
                        <a:t>rotateY</a:t>
                      </a:r>
                      <a:r>
                        <a:rPr lang="en-US" altLang="zh-CN" sz="2000" dirty="0">
                          <a:latin typeface="STZhongsong" panose="02010600040101010101" pitchFamily="2" charset="-122"/>
                          <a:ea typeface="STZhongsong" panose="02010600040101010101" pitchFamily="2" charset="-122"/>
                        </a:rPr>
                        <a:t>(angle)</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err="1">
                          <a:latin typeface="STZhongsong" panose="02010600040101010101" pitchFamily="2" charset="-122"/>
                          <a:ea typeface="STZhongsong" panose="02010600040101010101" pitchFamily="2" charset="-122"/>
                        </a:rPr>
                        <a:t>translateY</a:t>
                      </a:r>
                      <a:r>
                        <a:rPr lang="en-US" altLang="zh-CN" sz="2000" dirty="0">
                          <a:latin typeface="STZhongsong" panose="02010600040101010101" pitchFamily="2" charset="-122"/>
                          <a:ea typeface="STZhongsong" panose="02010600040101010101" pitchFamily="2" charset="-122"/>
                        </a:rPr>
                        <a:t>(y)</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err="1">
                          <a:latin typeface="STZhongsong" panose="02010600040101010101" pitchFamily="2" charset="-122"/>
                          <a:ea typeface="STZhongsong" panose="02010600040101010101" pitchFamily="2" charset="-122"/>
                        </a:rPr>
                        <a:t>scaleY</a:t>
                      </a:r>
                      <a:r>
                        <a:rPr lang="en-US" altLang="zh-CN" sz="2000" dirty="0">
                          <a:latin typeface="STZhongsong" panose="02010600040101010101" pitchFamily="2" charset="-122"/>
                          <a:ea typeface="STZhongsong" panose="02010600040101010101" pitchFamily="2" charset="-122"/>
                        </a:rPr>
                        <a:t>(y)</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err="1">
                          <a:latin typeface="STZhongsong" panose="02010600040101010101" pitchFamily="2" charset="-122"/>
                          <a:ea typeface="STZhongsong" panose="02010600040101010101" pitchFamily="2" charset="-122"/>
                        </a:rPr>
                        <a:t>rotateZ</a:t>
                      </a:r>
                      <a:r>
                        <a:rPr lang="en-US" altLang="zh-CN" sz="2000" dirty="0">
                          <a:latin typeface="STZhongsong" panose="02010600040101010101" pitchFamily="2" charset="-122"/>
                          <a:ea typeface="STZhongsong" panose="02010600040101010101" pitchFamily="2" charset="-122"/>
                        </a:rPr>
                        <a:t>(angle)</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err="1">
                          <a:latin typeface="STZhongsong" panose="02010600040101010101" pitchFamily="2" charset="-122"/>
                          <a:ea typeface="STZhongsong" panose="02010600040101010101" pitchFamily="2" charset="-122"/>
                        </a:rPr>
                        <a:t>translateZ</a:t>
                      </a:r>
                      <a:r>
                        <a:rPr lang="en-US" altLang="zh-CN" sz="2000" dirty="0">
                          <a:latin typeface="STZhongsong" panose="02010600040101010101" pitchFamily="2" charset="-122"/>
                          <a:ea typeface="STZhongsong" panose="02010600040101010101" pitchFamily="2" charset="-122"/>
                        </a:rPr>
                        <a:t>(z)</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dirty="0" err="1">
                          <a:latin typeface="STZhongsong" panose="02010600040101010101" pitchFamily="2" charset="-122"/>
                          <a:ea typeface="STZhongsong" panose="02010600040101010101" pitchFamily="2" charset="-122"/>
                        </a:rPr>
                        <a:t>scaleZ</a:t>
                      </a:r>
                      <a:r>
                        <a:rPr lang="en-US" altLang="zh-CN" sz="2000" dirty="0">
                          <a:latin typeface="STZhongsong" panose="02010600040101010101" pitchFamily="2" charset="-122"/>
                          <a:ea typeface="STZhongsong" panose="02010600040101010101" pitchFamily="2" charset="-122"/>
                        </a:rPr>
                        <a:t>(z)</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txBody>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4" name="矩形 13"/>
          <p:cNvSpPr/>
          <p:nvPr/>
        </p:nvSpPr>
        <p:spPr>
          <a:xfrm>
            <a:off x="798047" y="1825227"/>
            <a:ext cx="9848850" cy="499496"/>
          </a:xfrm>
          <a:prstGeom prst="rect">
            <a:avLst/>
          </a:prstGeom>
        </p:spPr>
        <p:txBody>
          <a:bodyPr wrap="square">
            <a:spAutoFit/>
          </a:bodyPr>
          <a:lstStyle/>
          <a:p>
            <a:pPr>
              <a:lnSpc>
                <a:spcPct val="150000"/>
              </a:lnSpc>
            </a:pPr>
            <a:r>
              <a:rPr lang="zh-CN" altLang="en-GB" sz="2000" b="1" dirty="0">
                <a:latin typeface="STZhongsong" panose="02010600040101010101" pitchFamily="2" charset="-122"/>
                <a:ea typeface="STZhongsong" panose="02010600040101010101" pitchFamily="2" charset="-122"/>
              </a:rPr>
              <a:t>（</a:t>
            </a:r>
            <a:r>
              <a:rPr lang="en-GB" altLang="zh-CN" sz="2000" b="1" dirty="0">
                <a:latin typeface="STZhongsong" panose="02010600040101010101" pitchFamily="2" charset="-122"/>
                <a:ea typeface="STZhongsong" panose="02010600040101010101" pitchFamily="2" charset="-122"/>
              </a:rPr>
              <a:t>1</a:t>
            </a:r>
            <a:r>
              <a:rPr lang="zh-CN" altLang="en-GB" sz="2000" b="1" dirty="0">
                <a:latin typeface="STZhongsong" panose="02010600040101010101" pitchFamily="2" charset="-122"/>
                <a:ea typeface="STZhongsong" panose="02010600040101010101" pitchFamily="2" charset="-122"/>
              </a:rPr>
              <a:t>）</a:t>
            </a:r>
            <a:r>
              <a:rPr lang="en-GB" altLang="zh-CN" sz="2000" b="1" dirty="0">
                <a:latin typeface="STZhongsong" panose="02010600040101010101" pitchFamily="2" charset="-122"/>
                <a:ea typeface="STZhongsong" panose="02010600040101010101" pitchFamily="2" charset="-122"/>
              </a:rPr>
              <a:t>3D</a:t>
            </a:r>
            <a:r>
              <a:rPr lang="zh-CN" altLang="en-US" sz="2000" b="1" dirty="0">
                <a:latin typeface="STZhongsong" panose="02010600040101010101" pitchFamily="2" charset="-122"/>
                <a:ea typeface="STZhongsong" panose="02010600040101010101" pitchFamily="2" charset="-122"/>
              </a:rPr>
              <a:t>呈现 </a:t>
            </a:r>
            <a:r>
              <a:rPr lang="en-GB" altLang="zh-CN" sz="2000" b="1" dirty="0">
                <a:latin typeface="STZhongsong" panose="02010600040101010101" pitchFamily="2" charset="-122"/>
                <a:ea typeface="STZhongsong" panose="02010600040101010101" pitchFamily="2" charset="-122"/>
              </a:rPr>
              <a:t>transform-style</a:t>
            </a:r>
            <a:endParaRPr lang="en-GB" altLang="zh-CN" sz="2000" b="1" dirty="0">
              <a:latin typeface="STZhongsong" panose="02010600040101010101" pitchFamily="2" charset="-122"/>
              <a:ea typeface="STZhongsong" panose="02010600040101010101" pitchFamily="2" charset="-122"/>
            </a:endParaRPr>
          </a:p>
        </p:txBody>
      </p:sp>
      <p:sp>
        <p:nvSpPr>
          <p:cNvPr id="12" name="矩形 11"/>
          <p:cNvSpPr/>
          <p:nvPr/>
        </p:nvSpPr>
        <p:spPr>
          <a:xfrm>
            <a:off x="1004347" y="2524641"/>
            <a:ext cx="10349453" cy="3323987"/>
          </a:xfrm>
          <a:prstGeom prst="rect">
            <a:avLst/>
          </a:prstGeom>
        </p:spPr>
        <p:txBody>
          <a:bodyPr wrap="square">
            <a:spAutoFit/>
          </a:bodyPr>
          <a:lstStyle/>
          <a:p>
            <a:pPr marL="342900" indent="-342900">
              <a:lnSpc>
                <a:spcPct val="150000"/>
              </a:lnSpc>
              <a:buFont typeface="Arial" panose="020B0604020202090204" pitchFamily="34" charset="0"/>
              <a:buChar char="•"/>
            </a:pPr>
            <a:r>
              <a:rPr lang="zh-CN" altLang="en-US" sz="2000" dirty="0">
                <a:latin typeface="STZhongsong" panose="02010600040101010101" pitchFamily="2" charset="-122"/>
                <a:ea typeface="STZhongsong" panose="02010600040101010101" pitchFamily="2" charset="-122"/>
                <a:cs typeface="Arial" panose="020B0604020202090204" pitchFamily="34" charset="0"/>
              </a:rPr>
              <a:t>控制子元素是否开启三维立体环境。</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Arial" panose="020B0604020202090204" pitchFamily="34" charset="0"/>
              <a:buChar char="•"/>
            </a:pPr>
            <a:r>
              <a:rPr lang="en-US" altLang="zh-CN" sz="2000" dirty="0">
                <a:latin typeface="STZhongsong" panose="02010600040101010101" pitchFamily="2" charset="-122"/>
                <a:ea typeface="STZhongsong" panose="02010600040101010101" pitchFamily="2" charset="-122"/>
                <a:cs typeface="Arial" panose="020B0604020202090204" pitchFamily="34" charset="0"/>
              </a:rPr>
              <a:t>transform-style: flat; </a:t>
            </a:r>
            <a:r>
              <a:rPr lang="zh-CN" altLang="en-US" sz="2000" dirty="0">
                <a:latin typeface="STZhongsong" panose="02010600040101010101" pitchFamily="2" charset="-122"/>
                <a:ea typeface="STZhongsong" panose="02010600040101010101" pitchFamily="2" charset="-122"/>
                <a:cs typeface="Arial" panose="020B0604020202090204" pitchFamily="34" charset="0"/>
              </a:rPr>
              <a:t>子元素不开启</a:t>
            </a:r>
            <a:r>
              <a:rPr lang="en-US" altLang="zh-CN" sz="2000" dirty="0">
                <a:latin typeface="STZhongsong" panose="02010600040101010101" pitchFamily="2" charset="-122"/>
                <a:ea typeface="STZhongsong" panose="02010600040101010101" pitchFamily="2" charset="-122"/>
                <a:cs typeface="Arial" panose="020B0604020202090204" pitchFamily="34" charset="0"/>
              </a:rPr>
              <a:t>3d</a:t>
            </a:r>
            <a:r>
              <a:rPr lang="zh-CN" altLang="en-US" sz="2000" dirty="0">
                <a:latin typeface="STZhongsong" panose="02010600040101010101" pitchFamily="2" charset="-122"/>
                <a:ea typeface="STZhongsong" panose="02010600040101010101" pitchFamily="2" charset="-122"/>
                <a:cs typeface="Arial" panose="020B0604020202090204" pitchFamily="34" charset="0"/>
              </a:rPr>
              <a:t>立体空间，默认的取值。</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Arial" panose="020B0604020202090204" pitchFamily="34" charset="0"/>
              <a:buChar char="•"/>
            </a:pPr>
            <a:r>
              <a:rPr lang="en-US" altLang="zh-CN" sz="2000" dirty="0">
                <a:latin typeface="STZhongsong" panose="02010600040101010101" pitchFamily="2" charset="-122"/>
                <a:ea typeface="STZhongsong" panose="02010600040101010101" pitchFamily="2" charset="-122"/>
                <a:cs typeface="Arial" panose="020B0604020202090204" pitchFamily="34" charset="0"/>
              </a:rPr>
              <a:t>transform-style: preserve-3d; </a:t>
            </a:r>
            <a:r>
              <a:rPr lang="zh-CN" altLang="en-US" sz="2000" dirty="0">
                <a:latin typeface="STZhongsong" panose="02010600040101010101" pitchFamily="2" charset="-122"/>
                <a:ea typeface="STZhongsong" panose="02010600040101010101" pitchFamily="2" charset="-122"/>
                <a:cs typeface="Arial" panose="020B0604020202090204" pitchFamily="34" charset="0"/>
              </a:rPr>
              <a:t>子元素开启立体空间。</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p>
            <a:pPr>
              <a:lnSpc>
                <a:spcPct val="200000"/>
              </a:lnSpc>
            </a:pPr>
            <a:r>
              <a:rPr lang="en-US" altLang="zh-CN" sz="2000" dirty="0">
                <a:latin typeface="STZhongsong" panose="02010600040101010101" pitchFamily="2" charset="-122"/>
                <a:ea typeface="STZhongsong" panose="02010600040101010101" pitchFamily="2" charset="-122"/>
                <a:cs typeface="Arial" panose="020B0604020202090204" pitchFamily="34" charset="0"/>
              </a:rPr>
              <a:t>transform-style: preserve-3d; </a:t>
            </a:r>
            <a:endParaRPr lang="en-US" altLang="zh-CN" sz="2000" dirty="0">
              <a:latin typeface="STZhongsong" panose="02010600040101010101" pitchFamily="2" charset="-122"/>
              <a:ea typeface="STZhongsong" panose="02010600040101010101" pitchFamily="2" charset="-122"/>
              <a:cs typeface="Arial" panose="020B0604020202090204" pitchFamily="34" charset="0"/>
            </a:endParaRPr>
          </a:p>
          <a:p>
            <a:pPr>
              <a:lnSpc>
                <a:spcPct val="200000"/>
              </a:lnSpc>
            </a:pPr>
            <a:r>
              <a:rPr lang="zh-CN" altLang="en-US" sz="2000" dirty="0">
                <a:solidFill>
                  <a:srgbClr val="C00000"/>
                </a:solidFill>
                <a:latin typeface="STZhongsong" panose="02010600040101010101" pitchFamily="2" charset="-122"/>
                <a:ea typeface="STZhongsong" panose="02010600040101010101" pitchFamily="2" charset="-122"/>
                <a:cs typeface="Arial" panose="020B0604020202090204" pitchFamily="34" charset="0"/>
              </a:rPr>
              <a:t>这段代码写给父级容器，但是它影响的是子盒子</a:t>
            </a:r>
            <a:r>
              <a:rPr lang="zh-CN" altLang="en-US" sz="2000" dirty="0">
                <a:latin typeface="STZhongsong" panose="02010600040101010101" pitchFamily="2" charset="-122"/>
                <a:ea typeface="STZhongsong" panose="02010600040101010101" pitchFamily="2" charset="-122"/>
                <a:cs typeface="Arial" panose="020B0604020202090204" pitchFamily="34" charset="0"/>
              </a:rPr>
              <a:t>。</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a:p>
            <a:pPr>
              <a:lnSpc>
                <a:spcPct val="200000"/>
              </a:lnSpc>
            </a:pPr>
            <a:r>
              <a:rPr lang="zh-CN" altLang="en-US" sz="2000" dirty="0">
                <a:latin typeface="STZhongsong" panose="02010600040101010101" pitchFamily="2" charset="-122"/>
                <a:ea typeface="STZhongsong" panose="02010600040101010101" pitchFamily="2" charset="-122"/>
                <a:cs typeface="Arial" panose="020B0604020202090204" pitchFamily="34" charset="0"/>
              </a:rPr>
              <a:t>这个属性很重要。</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4" name="矩形 13"/>
          <p:cNvSpPr/>
          <p:nvPr/>
        </p:nvSpPr>
        <p:spPr>
          <a:xfrm>
            <a:off x="798047" y="1669380"/>
            <a:ext cx="9848850" cy="458780"/>
          </a:xfrm>
          <a:prstGeom prst="rect">
            <a:avLst/>
          </a:prstGeom>
        </p:spPr>
        <p:txBody>
          <a:bodyPr wrap="square">
            <a:spAutoFit/>
          </a:bodyPr>
          <a:lstStyle/>
          <a:p>
            <a:pPr>
              <a:lnSpc>
                <a:spcPct val="150000"/>
              </a:lnSpc>
            </a:pPr>
            <a:r>
              <a:rPr lang="zh-CN" altLang="en-US" b="1" dirty="0">
                <a:latin typeface="STZhongsong" panose="02010600040101010101" pitchFamily="2" charset="-122"/>
                <a:ea typeface="STZhongsong" panose="02010600040101010101" pitchFamily="2" charset="-122"/>
              </a:rPr>
              <a:t>（</a:t>
            </a:r>
            <a:r>
              <a:rPr lang="en-US" altLang="zh-CN" b="1" dirty="0">
                <a:latin typeface="STZhongsong" panose="02010600040101010101" pitchFamily="2" charset="-122"/>
                <a:ea typeface="STZhongsong" panose="02010600040101010101" pitchFamily="2" charset="-122"/>
              </a:rPr>
              <a:t>2</a:t>
            </a:r>
            <a:r>
              <a:rPr lang="zh-CN" altLang="en-US" b="1" dirty="0">
                <a:latin typeface="STZhongsong" panose="02010600040101010101" pitchFamily="2" charset="-122"/>
                <a:ea typeface="STZhongsong" panose="02010600040101010101" pitchFamily="2" charset="-122"/>
              </a:rPr>
              <a:t>）透视 </a:t>
            </a:r>
            <a:r>
              <a:rPr lang="en-GB" altLang="zh-CN" b="1" dirty="0">
                <a:latin typeface="STZhongsong" panose="02010600040101010101" pitchFamily="2" charset="-122"/>
                <a:ea typeface="STZhongsong" panose="02010600040101010101" pitchFamily="2" charset="-122"/>
              </a:rPr>
              <a:t>perspective</a:t>
            </a:r>
            <a:endParaRPr lang="en-GB" altLang="zh-CN" b="1" dirty="0">
              <a:latin typeface="STZhongsong" panose="02010600040101010101" pitchFamily="2" charset="-122"/>
              <a:ea typeface="STZhongsong" panose="02010600040101010101" pitchFamily="2" charset="-122"/>
            </a:endParaRPr>
          </a:p>
        </p:txBody>
      </p:sp>
      <p:sp>
        <p:nvSpPr>
          <p:cNvPr id="11" name="矩形 10"/>
          <p:cNvSpPr/>
          <p:nvPr/>
        </p:nvSpPr>
        <p:spPr>
          <a:xfrm>
            <a:off x="1065188" y="2279211"/>
            <a:ext cx="10738883" cy="2305439"/>
          </a:xfrm>
          <a:prstGeom prst="rect">
            <a:avLst/>
          </a:prstGeom>
        </p:spPr>
        <p:txBody>
          <a:bodyPr wrap="square">
            <a:spAutoFit/>
          </a:bodyPr>
          <a:lstStyle/>
          <a:p>
            <a:pPr>
              <a:lnSpc>
                <a:spcPct val="150000"/>
              </a:lnSpc>
            </a:pPr>
            <a:r>
              <a:rPr lang="zh-CN" altLang="en-US" sz="1600" dirty="0">
                <a:latin typeface="STZhongsong" panose="02010600040101010101" pitchFamily="2" charset="-122"/>
                <a:ea typeface="STZhongsong" panose="02010600040101010101" pitchFamily="2" charset="-122"/>
              </a:rPr>
              <a:t>电脑显示屏是个</a:t>
            </a:r>
            <a:r>
              <a:rPr lang="en-US" altLang="zh-CN" sz="1600" dirty="0">
                <a:latin typeface="STZhongsong" panose="02010600040101010101" pitchFamily="2" charset="-122"/>
                <a:ea typeface="STZhongsong" panose="02010600040101010101" pitchFamily="2" charset="-122"/>
              </a:rPr>
              <a:t>2D</a:t>
            </a:r>
            <a:r>
              <a:rPr lang="zh-CN" altLang="en-US" sz="1600" dirty="0">
                <a:latin typeface="STZhongsong" panose="02010600040101010101" pitchFamily="2" charset="-122"/>
                <a:ea typeface="STZhongsong" panose="02010600040101010101" pitchFamily="2" charset="-122"/>
              </a:rPr>
              <a:t>的平面，在</a:t>
            </a:r>
            <a:r>
              <a:rPr lang="en-US" altLang="zh-CN" sz="1600" dirty="0">
                <a:latin typeface="STZhongsong" panose="02010600040101010101" pitchFamily="2" charset="-122"/>
                <a:ea typeface="STZhongsong" panose="02010600040101010101" pitchFamily="2" charset="-122"/>
              </a:rPr>
              <a:t>2D</a:t>
            </a:r>
            <a:r>
              <a:rPr lang="zh-CN" altLang="en-US" sz="1600" dirty="0">
                <a:latin typeface="STZhongsong" panose="02010600040101010101" pitchFamily="2" charset="-122"/>
                <a:ea typeface="STZhongsong" panose="02010600040101010101" pitchFamily="2" charset="-122"/>
              </a:rPr>
              <a:t>平面要产生近大远小的立体视觉，但是效果只是二维的。</a:t>
            </a:r>
            <a:endParaRPr lang="zh-CN" altLang="en-US"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zh-CN" altLang="en-US" sz="1600" dirty="0">
                <a:latin typeface="STZhongsong" panose="02010600040101010101" pitchFamily="2" charset="-122"/>
                <a:ea typeface="STZhongsong" panose="02010600040101010101" pitchFamily="2" charset="-122"/>
              </a:rPr>
              <a:t>如果想要在网页上产生</a:t>
            </a:r>
            <a:r>
              <a:rPr lang="en-US" altLang="zh-CN" sz="1600" dirty="0">
                <a:latin typeface="STZhongsong" panose="02010600040101010101" pitchFamily="2" charset="-122"/>
                <a:ea typeface="STZhongsong" panose="02010600040101010101" pitchFamily="2" charset="-122"/>
              </a:rPr>
              <a:t>3D</a:t>
            </a:r>
            <a:r>
              <a:rPr lang="zh-CN" altLang="en-US" sz="1600" dirty="0">
                <a:latin typeface="STZhongsong" panose="02010600040101010101" pitchFamily="2" charset="-122"/>
                <a:ea typeface="STZhongsong" panose="02010600040101010101" pitchFamily="2" charset="-122"/>
              </a:rPr>
              <a:t>效果需要加透视（透视原理：近大远小）。</a:t>
            </a:r>
            <a:endParaRPr lang="zh-CN" altLang="en-US"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zh-CN" altLang="en-US" sz="1600" dirty="0">
                <a:latin typeface="STZhongsong" panose="02010600040101010101" pitchFamily="2" charset="-122"/>
                <a:ea typeface="STZhongsong" panose="02010600040101010101" pitchFamily="2" charset="-122"/>
              </a:rPr>
              <a:t>透视我们也称为视距：视距就是人的眼睛到屏幕的距离；</a:t>
            </a:r>
            <a:endParaRPr lang="zh-CN" altLang="en-US"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zh-CN" altLang="en-US" sz="1600" dirty="0">
                <a:latin typeface="STZhongsong" panose="02010600040101010101" pitchFamily="2" charset="-122"/>
                <a:ea typeface="STZhongsong" panose="02010600040101010101" pitchFamily="2" charset="-122"/>
              </a:rPr>
              <a:t>距离视觉点越近的在电脑平面成像越大，越远成像越小；</a:t>
            </a:r>
            <a:endParaRPr lang="zh-CN" altLang="en-US" sz="1600"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zh-CN" altLang="en-US" sz="1600" dirty="0">
                <a:latin typeface="STZhongsong" panose="02010600040101010101" pitchFamily="2" charset="-122"/>
                <a:ea typeface="STZhongsong" panose="02010600040101010101" pitchFamily="2" charset="-122"/>
              </a:rPr>
              <a:t>透视的单位是像素；</a:t>
            </a:r>
            <a:endParaRPr lang="zh-CN" altLang="en-US" sz="1600" dirty="0">
              <a:latin typeface="STZhongsong" panose="02010600040101010101" pitchFamily="2" charset="-122"/>
              <a:ea typeface="STZhongsong" panose="02010600040101010101" pitchFamily="2" charset="-122"/>
            </a:endParaRPr>
          </a:p>
          <a:p>
            <a:pPr>
              <a:lnSpc>
                <a:spcPct val="150000"/>
              </a:lnSpc>
            </a:pPr>
            <a:r>
              <a:rPr lang="zh-CN" altLang="en-US" sz="1600" b="1" dirty="0">
                <a:solidFill>
                  <a:srgbClr val="C00000"/>
                </a:solidFill>
                <a:latin typeface="STZhongsong" panose="02010600040101010101" pitchFamily="2" charset="-122"/>
                <a:ea typeface="STZhongsong" panose="02010600040101010101" pitchFamily="2" charset="-122"/>
              </a:rPr>
              <a:t>透视属性需要写在被观察元素的父盒子上</a:t>
            </a:r>
            <a:endParaRPr lang="zh-CN" altLang="en-US" sz="1600" b="1" dirty="0">
              <a:solidFill>
                <a:srgbClr val="C00000"/>
              </a:solidFill>
              <a:latin typeface="STZhongsong" panose="02010600040101010101" pitchFamily="2" charset="-122"/>
              <a:ea typeface="STZhongsong" panose="02010600040101010101" pitchFamily="2" charset="-122"/>
            </a:endParaRPr>
          </a:p>
        </p:txBody>
      </p:sp>
      <p:sp>
        <p:nvSpPr>
          <p:cNvPr id="13" name="矩形 12"/>
          <p:cNvSpPr/>
          <p:nvPr/>
        </p:nvSpPr>
        <p:spPr>
          <a:xfrm>
            <a:off x="1065188" y="4735701"/>
            <a:ext cx="8468811" cy="1526059"/>
          </a:xfrm>
          <a:prstGeom prst="rect">
            <a:avLst/>
          </a:prstGeom>
        </p:spPr>
        <p:txBody>
          <a:bodyPr wrap="square">
            <a:spAutoFit/>
          </a:bodyPr>
          <a:lstStyle/>
          <a:p>
            <a:pPr>
              <a:lnSpc>
                <a:spcPct val="150000"/>
              </a:lnSpc>
            </a:pPr>
            <a:r>
              <a:rPr lang="zh-CN" altLang="en-US" sz="1600" dirty="0">
                <a:latin typeface="STZhongsong" panose="02010600040101010101" pitchFamily="2" charset="-122"/>
                <a:ea typeface="STZhongsong" panose="02010600040101010101" pitchFamily="2" charset="-122"/>
              </a:rPr>
              <a:t>有了透视（</a:t>
            </a:r>
            <a:r>
              <a:rPr lang="en-US" altLang="zh-CN" sz="1600" dirty="0">
                <a:latin typeface="STZhongsong" panose="02010600040101010101" pitchFamily="2" charset="-122"/>
                <a:ea typeface="STZhongsong" panose="02010600040101010101" pitchFamily="2" charset="-122"/>
              </a:rPr>
              <a:t>perspective</a:t>
            </a:r>
            <a:r>
              <a:rPr lang="zh-CN" altLang="en-US" sz="1600" dirty="0">
                <a:latin typeface="STZhongsong" panose="02010600040101010101" pitchFamily="2" charset="-122"/>
                <a:ea typeface="STZhongsong" panose="02010600040101010101" pitchFamily="2" charset="-122"/>
              </a:rPr>
              <a:t>属性），就能看到</a:t>
            </a:r>
            <a:r>
              <a:rPr lang="en-US" altLang="zh-CN" sz="1600" dirty="0" err="1">
                <a:latin typeface="STZhongsong" panose="02010600040101010101" pitchFamily="2" charset="-122"/>
                <a:ea typeface="STZhongsong" panose="02010600040101010101" pitchFamily="2" charset="-122"/>
              </a:rPr>
              <a:t>translateZ</a:t>
            </a:r>
            <a:r>
              <a:rPr lang="en-US" altLang="zh-CN" sz="1600" dirty="0">
                <a:latin typeface="STZhongsong" panose="02010600040101010101" pitchFamily="2" charset="-122"/>
                <a:ea typeface="STZhongsong" panose="02010600040101010101" pitchFamily="2" charset="-122"/>
              </a:rPr>
              <a:t> </a:t>
            </a:r>
            <a:r>
              <a:rPr lang="zh-CN" altLang="en-US" sz="1600" dirty="0">
                <a:latin typeface="STZhongsong" panose="02010600040101010101" pitchFamily="2" charset="-122"/>
                <a:ea typeface="STZhongsong" panose="02010600040101010101" pitchFamily="2" charset="-122"/>
              </a:rPr>
              <a:t>引起的变化了</a:t>
            </a:r>
            <a:endParaRPr lang="zh-CN" altLang="en-US" sz="1600" dirty="0">
              <a:latin typeface="STZhongsong" panose="02010600040101010101" pitchFamily="2" charset="-122"/>
              <a:ea typeface="STZhongsong" panose="02010600040101010101" pitchFamily="2" charset="-122"/>
            </a:endParaRPr>
          </a:p>
          <a:p>
            <a:pPr marL="342900" indent="-342900">
              <a:lnSpc>
                <a:spcPct val="150000"/>
              </a:lnSpc>
              <a:buFont typeface="+mj-lt"/>
              <a:buAutoNum type="arabicPeriod"/>
            </a:pPr>
            <a:r>
              <a:rPr lang="en-US" altLang="zh-CN" sz="1600" dirty="0" err="1">
                <a:latin typeface="STZhongsong" panose="02010600040101010101" pitchFamily="2" charset="-122"/>
                <a:ea typeface="STZhongsong" panose="02010600040101010101" pitchFamily="2" charset="-122"/>
              </a:rPr>
              <a:t>translateZ</a:t>
            </a:r>
            <a:r>
              <a:rPr lang="zh-CN" altLang="en-US" sz="1600" dirty="0">
                <a:latin typeface="STZhongsong" panose="02010600040101010101" pitchFamily="2" charset="-122"/>
                <a:ea typeface="STZhongsong" panose="02010600040101010101" pitchFamily="2" charset="-122"/>
              </a:rPr>
              <a:t>：近大远小</a:t>
            </a:r>
            <a:endParaRPr lang="zh-CN" altLang="en-US" sz="1600" dirty="0">
              <a:latin typeface="STZhongsong" panose="02010600040101010101" pitchFamily="2" charset="-122"/>
              <a:ea typeface="STZhongsong" panose="02010600040101010101" pitchFamily="2" charset="-122"/>
            </a:endParaRPr>
          </a:p>
          <a:p>
            <a:pPr marL="342900" indent="-342900">
              <a:lnSpc>
                <a:spcPct val="150000"/>
              </a:lnSpc>
              <a:buFont typeface="+mj-lt"/>
              <a:buAutoNum type="arabicPeriod"/>
            </a:pPr>
            <a:r>
              <a:rPr lang="en-US" altLang="zh-CN" sz="1600" dirty="0" err="1">
                <a:latin typeface="STZhongsong" panose="02010600040101010101" pitchFamily="2" charset="-122"/>
                <a:ea typeface="STZhongsong" panose="02010600040101010101" pitchFamily="2" charset="-122"/>
              </a:rPr>
              <a:t>translateZ</a:t>
            </a:r>
            <a:r>
              <a:rPr lang="zh-CN" altLang="en-US" sz="1600" dirty="0">
                <a:latin typeface="STZhongsong" panose="02010600040101010101" pitchFamily="2" charset="-122"/>
                <a:ea typeface="STZhongsong" panose="02010600040101010101" pitchFamily="2" charset="-122"/>
              </a:rPr>
              <a:t>：往外是正值</a:t>
            </a:r>
            <a:endParaRPr lang="zh-CN" altLang="en-US" sz="1600" dirty="0">
              <a:latin typeface="STZhongsong" panose="02010600040101010101" pitchFamily="2" charset="-122"/>
              <a:ea typeface="STZhongsong" panose="02010600040101010101" pitchFamily="2" charset="-122"/>
            </a:endParaRPr>
          </a:p>
          <a:p>
            <a:pPr marL="342900" indent="-342900">
              <a:lnSpc>
                <a:spcPct val="150000"/>
              </a:lnSpc>
              <a:buFont typeface="+mj-lt"/>
              <a:buAutoNum type="arabicPeriod"/>
            </a:pPr>
            <a:r>
              <a:rPr lang="en-US" altLang="zh-CN" sz="1600" dirty="0" err="1">
                <a:latin typeface="STZhongsong" panose="02010600040101010101" pitchFamily="2" charset="-122"/>
                <a:ea typeface="STZhongsong" panose="02010600040101010101" pitchFamily="2" charset="-122"/>
              </a:rPr>
              <a:t>translateZ</a:t>
            </a:r>
            <a:r>
              <a:rPr lang="zh-CN" altLang="en-US" sz="1600" dirty="0">
                <a:latin typeface="STZhongsong" panose="02010600040101010101" pitchFamily="2" charset="-122"/>
                <a:ea typeface="STZhongsong" panose="02010600040101010101" pitchFamily="2" charset="-122"/>
              </a:rPr>
              <a:t>：往里是负值</a:t>
            </a:r>
            <a:endParaRPr lang="zh-CN" altLang="en-US" sz="1600" dirty="0">
              <a:latin typeface="STZhongsong" panose="02010600040101010101" pitchFamily="2" charset="-122"/>
              <a:ea typeface="STZhongsong" panose="0201060004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4" name="矩形 13"/>
          <p:cNvSpPr/>
          <p:nvPr/>
        </p:nvSpPr>
        <p:spPr>
          <a:xfrm>
            <a:off x="798047" y="1669380"/>
            <a:ext cx="9848850" cy="458780"/>
          </a:xfrm>
          <a:prstGeom prst="rect">
            <a:avLst/>
          </a:prstGeom>
        </p:spPr>
        <p:txBody>
          <a:bodyPr wrap="square">
            <a:spAutoFit/>
          </a:bodyPr>
          <a:lstStyle/>
          <a:p>
            <a:pPr>
              <a:lnSpc>
                <a:spcPct val="150000"/>
              </a:lnSpc>
            </a:pPr>
            <a:r>
              <a:rPr lang="zh-CN" altLang="en-US" b="1" dirty="0">
                <a:latin typeface="STZhongsong" panose="02010600040101010101" pitchFamily="2" charset="-122"/>
                <a:ea typeface="STZhongsong" panose="02010600040101010101" pitchFamily="2" charset="-122"/>
              </a:rPr>
              <a:t>（</a:t>
            </a:r>
            <a:r>
              <a:rPr lang="en-US" altLang="zh-CN" b="1" dirty="0">
                <a:latin typeface="STZhongsong" panose="02010600040101010101" pitchFamily="2" charset="-122"/>
                <a:ea typeface="STZhongsong" panose="02010600040101010101" pitchFamily="2" charset="-122"/>
              </a:rPr>
              <a:t>3</a:t>
            </a:r>
            <a:r>
              <a:rPr lang="zh-CN" altLang="en-US" b="1" dirty="0">
                <a:latin typeface="STZhongsong" panose="02010600040101010101" pitchFamily="2" charset="-122"/>
                <a:ea typeface="STZhongsong" panose="02010600040101010101" pitchFamily="2" charset="-122"/>
              </a:rPr>
              <a:t>）</a:t>
            </a:r>
            <a:r>
              <a:rPr lang="en-US" altLang="zh-CN" b="1" dirty="0">
                <a:latin typeface="STZhongsong" panose="02010600040101010101" pitchFamily="2" charset="-122"/>
                <a:ea typeface="STZhongsong" panose="02010600040101010101" pitchFamily="2" charset="-122"/>
              </a:rPr>
              <a:t>3D</a:t>
            </a:r>
            <a:r>
              <a:rPr lang="zh-CN" altLang="en-US" b="1" dirty="0">
                <a:latin typeface="STZhongsong" panose="02010600040101010101" pitchFamily="2" charset="-122"/>
                <a:ea typeface="STZhongsong" panose="02010600040101010101" pitchFamily="2" charset="-122"/>
              </a:rPr>
              <a:t>移动</a:t>
            </a:r>
            <a:endParaRPr lang="zh-CN" altLang="en-US" b="1" dirty="0">
              <a:latin typeface="STZhongsong" panose="02010600040101010101" pitchFamily="2" charset="-122"/>
              <a:ea typeface="STZhongsong" panose="02010600040101010101" pitchFamily="2" charset="-122"/>
            </a:endParaRPr>
          </a:p>
        </p:txBody>
      </p:sp>
      <p:sp>
        <p:nvSpPr>
          <p:cNvPr id="11" name="矩形 10"/>
          <p:cNvSpPr/>
          <p:nvPr/>
        </p:nvSpPr>
        <p:spPr>
          <a:xfrm>
            <a:off x="1065188" y="2279211"/>
            <a:ext cx="10738883" cy="2536272"/>
          </a:xfrm>
          <a:prstGeom prst="rect">
            <a:avLst/>
          </a:prstGeom>
        </p:spPr>
        <p:txBody>
          <a:bodyPr wrap="square">
            <a:spAutoFit/>
          </a:bodyPr>
          <a:lstStyle/>
          <a:p>
            <a:pPr>
              <a:lnSpc>
                <a:spcPct val="150000"/>
              </a:lnSpc>
            </a:pPr>
            <a:r>
              <a:rPr lang="en-GB" altLang="zh-CN" dirty="0" err="1">
                <a:latin typeface="STZhongsong" panose="02010600040101010101" pitchFamily="2" charset="-122"/>
                <a:ea typeface="STZhongsong" panose="02010600040101010101" pitchFamily="2" charset="-122"/>
              </a:rPr>
              <a:t>translateX</a:t>
            </a:r>
            <a:r>
              <a:rPr lang="en-GB" altLang="zh-CN" dirty="0">
                <a:latin typeface="STZhongsong" panose="02010600040101010101" pitchFamily="2" charset="-122"/>
                <a:ea typeface="STZhongsong" panose="02010600040101010101" pitchFamily="2" charset="-122"/>
              </a:rPr>
              <a:t>(x)</a:t>
            </a:r>
            <a:endParaRPr lang="en-GB" altLang="zh-CN" dirty="0">
              <a:latin typeface="STZhongsong" panose="02010600040101010101" pitchFamily="2" charset="-122"/>
              <a:ea typeface="STZhongsong" panose="02010600040101010101" pitchFamily="2" charset="-122"/>
            </a:endParaRPr>
          </a:p>
          <a:p>
            <a:pPr>
              <a:lnSpc>
                <a:spcPct val="150000"/>
              </a:lnSpc>
            </a:pPr>
            <a:r>
              <a:rPr lang="en-GB" altLang="zh-CN" dirty="0" err="1">
                <a:latin typeface="STZhongsong" panose="02010600040101010101" pitchFamily="2" charset="-122"/>
                <a:ea typeface="STZhongsong" panose="02010600040101010101" pitchFamily="2" charset="-122"/>
              </a:rPr>
              <a:t>translateY</a:t>
            </a:r>
            <a:r>
              <a:rPr lang="en-GB" altLang="zh-CN" dirty="0">
                <a:latin typeface="STZhongsong" panose="02010600040101010101" pitchFamily="2" charset="-122"/>
                <a:ea typeface="STZhongsong" panose="02010600040101010101" pitchFamily="2" charset="-122"/>
              </a:rPr>
              <a:t>(y)</a:t>
            </a:r>
            <a:endParaRPr lang="en-GB" altLang="zh-CN" dirty="0">
              <a:latin typeface="STZhongsong" panose="02010600040101010101" pitchFamily="2" charset="-122"/>
              <a:ea typeface="STZhongsong" panose="02010600040101010101" pitchFamily="2" charset="-122"/>
            </a:endParaRPr>
          </a:p>
          <a:p>
            <a:pPr>
              <a:lnSpc>
                <a:spcPct val="150000"/>
              </a:lnSpc>
            </a:pPr>
            <a:r>
              <a:rPr lang="en-GB" altLang="zh-CN" dirty="0" err="1">
                <a:latin typeface="STZhongsong" panose="02010600040101010101" pitchFamily="2" charset="-122"/>
                <a:ea typeface="STZhongsong" panose="02010600040101010101" pitchFamily="2" charset="-122"/>
              </a:rPr>
              <a:t>translateZ</a:t>
            </a:r>
            <a:r>
              <a:rPr lang="en-GB" altLang="zh-CN" dirty="0">
                <a:latin typeface="STZhongsong" panose="02010600040101010101" pitchFamily="2" charset="-122"/>
                <a:ea typeface="STZhongsong" panose="02010600040101010101" pitchFamily="2" charset="-122"/>
              </a:rPr>
              <a:t>(z)</a:t>
            </a:r>
            <a:endParaRPr lang="en-GB" altLang="zh-CN" dirty="0">
              <a:latin typeface="STZhongsong" panose="02010600040101010101" pitchFamily="2" charset="-122"/>
              <a:ea typeface="STZhongsong" panose="02010600040101010101" pitchFamily="2" charset="-122"/>
            </a:endParaRPr>
          </a:p>
          <a:p>
            <a:pPr>
              <a:lnSpc>
                <a:spcPct val="150000"/>
              </a:lnSpc>
            </a:pPr>
            <a:r>
              <a:rPr lang="en-GB" altLang="zh-CN" dirty="0">
                <a:latin typeface="STZhongsong" panose="02010600040101010101" pitchFamily="2" charset="-122"/>
                <a:ea typeface="STZhongsong" panose="02010600040101010101" pitchFamily="2" charset="-122"/>
              </a:rPr>
              <a:t>translate3d(</a:t>
            </a:r>
            <a:r>
              <a:rPr lang="en-GB" altLang="zh-CN" dirty="0" err="1">
                <a:latin typeface="STZhongsong" panose="02010600040101010101" pitchFamily="2" charset="-122"/>
                <a:ea typeface="STZhongsong" panose="02010600040101010101" pitchFamily="2" charset="-122"/>
              </a:rPr>
              <a:t>x,y,z</a:t>
            </a:r>
            <a:r>
              <a:rPr lang="en-GB" altLang="zh-CN" dirty="0">
                <a:latin typeface="STZhongsong" panose="02010600040101010101" pitchFamily="2" charset="-122"/>
                <a:ea typeface="STZhongsong" panose="02010600040101010101" pitchFamily="2" charset="-122"/>
              </a:rPr>
              <a:t>)</a:t>
            </a:r>
            <a:endParaRPr lang="en-GB" altLang="zh-CN" dirty="0">
              <a:latin typeface="STZhongsong" panose="02010600040101010101" pitchFamily="2" charset="-122"/>
              <a:ea typeface="STZhongsong" panose="02010600040101010101" pitchFamily="2" charset="-122"/>
            </a:endParaRPr>
          </a:p>
          <a:p>
            <a:pPr>
              <a:lnSpc>
                <a:spcPct val="150000"/>
              </a:lnSpc>
            </a:pPr>
            <a:endParaRPr lang="en-GB" altLang="zh-CN" dirty="0">
              <a:latin typeface="STZhongsong" panose="02010600040101010101" pitchFamily="2" charset="-122"/>
              <a:ea typeface="STZhongsong" panose="02010600040101010101" pitchFamily="2" charset="-122"/>
            </a:endParaRPr>
          </a:p>
          <a:p>
            <a:pPr>
              <a:lnSpc>
                <a:spcPct val="150000"/>
              </a:lnSpc>
            </a:pPr>
            <a:r>
              <a:rPr lang="zh-CN" altLang="en-US" dirty="0">
                <a:latin typeface="STZhongsong" panose="02010600040101010101" pitchFamily="2" charset="-122"/>
                <a:ea typeface="STZhongsong" panose="02010600040101010101" pitchFamily="2" charset="-122"/>
              </a:rPr>
              <a:t>因为</a:t>
            </a:r>
            <a:r>
              <a:rPr lang="en-GB" altLang="zh-CN" dirty="0">
                <a:latin typeface="STZhongsong" panose="02010600040101010101" pitchFamily="2" charset="-122"/>
                <a:ea typeface="STZhongsong" panose="02010600040101010101" pitchFamily="2" charset="-122"/>
              </a:rPr>
              <a:t>z</a:t>
            </a:r>
            <a:r>
              <a:rPr lang="zh-CN" altLang="en-US" dirty="0">
                <a:latin typeface="STZhongsong" panose="02010600040101010101" pitchFamily="2" charset="-122"/>
                <a:ea typeface="STZhongsong" panose="02010600040101010101" pitchFamily="2" charset="-122"/>
              </a:rPr>
              <a:t>轴是垂直屏幕，由里指向外面，所以默认是看不到元素在</a:t>
            </a:r>
            <a:r>
              <a:rPr lang="en-GB" altLang="zh-CN" dirty="0">
                <a:latin typeface="STZhongsong" panose="02010600040101010101" pitchFamily="2" charset="-122"/>
                <a:ea typeface="STZhongsong" panose="02010600040101010101" pitchFamily="2" charset="-122"/>
              </a:rPr>
              <a:t>z</a:t>
            </a:r>
            <a:r>
              <a:rPr lang="zh-CN" altLang="en-US" dirty="0">
                <a:latin typeface="STZhongsong" panose="02010600040101010101" pitchFamily="2" charset="-122"/>
                <a:ea typeface="STZhongsong" panose="02010600040101010101" pitchFamily="2" charset="-122"/>
              </a:rPr>
              <a:t>轴的方向上移动</a:t>
            </a:r>
            <a:endParaRPr lang="zh-CN" altLang="en-US" dirty="0">
              <a:latin typeface="STZhongsong" panose="02010600040101010101" pitchFamily="2" charset="-122"/>
              <a:ea typeface="STZhongsong" panose="0201060004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4" name="矩形 13"/>
          <p:cNvSpPr/>
          <p:nvPr/>
        </p:nvSpPr>
        <p:spPr>
          <a:xfrm>
            <a:off x="798047" y="1669380"/>
            <a:ext cx="9848850" cy="458780"/>
          </a:xfrm>
          <a:prstGeom prst="rect">
            <a:avLst/>
          </a:prstGeom>
        </p:spPr>
        <p:txBody>
          <a:bodyPr wrap="square">
            <a:spAutoFit/>
          </a:bodyPr>
          <a:lstStyle/>
          <a:p>
            <a:pPr>
              <a:lnSpc>
                <a:spcPct val="150000"/>
              </a:lnSpc>
            </a:pPr>
            <a:r>
              <a:rPr lang="zh-CN" altLang="en-US" b="1" dirty="0">
                <a:latin typeface="STZhongsong" panose="02010600040101010101" pitchFamily="2" charset="-122"/>
                <a:ea typeface="STZhongsong" panose="02010600040101010101" pitchFamily="2" charset="-122"/>
              </a:rPr>
              <a:t>（</a:t>
            </a:r>
            <a:r>
              <a:rPr lang="en-US" altLang="zh-CN" b="1" dirty="0">
                <a:latin typeface="STZhongsong" panose="02010600040101010101" pitchFamily="2" charset="-122"/>
                <a:ea typeface="STZhongsong" panose="02010600040101010101" pitchFamily="2" charset="-122"/>
              </a:rPr>
              <a:t>4</a:t>
            </a:r>
            <a:r>
              <a:rPr lang="zh-CN" altLang="en-US" b="1" dirty="0">
                <a:latin typeface="STZhongsong" panose="02010600040101010101" pitchFamily="2" charset="-122"/>
                <a:ea typeface="STZhongsong" panose="02010600040101010101" pitchFamily="2" charset="-122"/>
              </a:rPr>
              <a:t>）</a:t>
            </a:r>
            <a:r>
              <a:rPr lang="en-US" altLang="zh-CN" b="1" dirty="0">
                <a:latin typeface="STZhongsong" panose="02010600040101010101" pitchFamily="2" charset="-122"/>
                <a:ea typeface="STZhongsong" panose="02010600040101010101" pitchFamily="2" charset="-122"/>
              </a:rPr>
              <a:t>3D</a:t>
            </a:r>
            <a:r>
              <a:rPr lang="zh-CN" altLang="en-US" b="1" dirty="0">
                <a:latin typeface="STZhongsong" panose="02010600040101010101" pitchFamily="2" charset="-122"/>
                <a:ea typeface="STZhongsong" panose="02010600040101010101" pitchFamily="2" charset="-122"/>
              </a:rPr>
              <a:t>旋转</a:t>
            </a:r>
            <a:endParaRPr lang="zh-CN" altLang="en-US" b="1" dirty="0">
              <a:latin typeface="STZhongsong" panose="02010600040101010101" pitchFamily="2" charset="-122"/>
              <a:ea typeface="STZhongsong" panose="02010600040101010101" pitchFamily="2" charset="-122"/>
            </a:endParaRPr>
          </a:p>
        </p:txBody>
      </p:sp>
      <p:sp>
        <p:nvSpPr>
          <p:cNvPr id="11" name="矩形 10"/>
          <p:cNvSpPr/>
          <p:nvPr/>
        </p:nvSpPr>
        <p:spPr>
          <a:xfrm>
            <a:off x="1065188" y="2279211"/>
            <a:ext cx="10738883" cy="1289777"/>
          </a:xfrm>
          <a:prstGeom prst="rect">
            <a:avLst/>
          </a:prstGeom>
        </p:spPr>
        <p:txBody>
          <a:bodyPr wrap="square">
            <a:spAutoFit/>
          </a:bodyPr>
          <a:lstStyle/>
          <a:p>
            <a:pPr>
              <a:lnSpc>
                <a:spcPct val="150000"/>
              </a:lnSpc>
            </a:pPr>
            <a:r>
              <a:rPr lang="zh-CN" altLang="en-US" dirty="0">
                <a:latin typeface="STZhongsong" panose="02010600040101010101" pitchFamily="2" charset="-122"/>
                <a:ea typeface="STZhongsong" panose="02010600040101010101" pitchFamily="2" charset="-122"/>
              </a:rPr>
              <a:t>对于元素旋转的方向的判断，需要先学习一个左手准则。</a:t>
            </a:r>
            <a:endParaRPr lang="zh-CN" altLang="en-US" dirty="0">
              <a:latin typeface="STZhongsong" panose="02010600040101010101" pitchFamily="2" charset="-122"/>
              <a:ea typeface="STZhongsong" panose="02010600040101010101" pitchFamily="2" charset="-122"/>
            </a:endParaRPr>
          </a:p>
          <a:p>
            <a:pPr>
              <a:lnSpc>
                <a:spcPct val="150000"/>
              </a:lnSpc>
            </a:pPr>
            <a:r>
              <a:rPr lang="zh-CN" altLang="en-US" dirty="0">
                <a:latin typeface="STZhongsong" panose="02010600040101010101" pitchFamily="2" charset="-122"/>
                <a:ea typeface="STZhongsong" panose="02010600040101010101" pitchFamily="2" charset="-122"/>
              </a:rPr>
              <a:t>左手的大拇指指向 </a:t>
            </a:r>
            <a:r>
              <a:rPr lang="en-GB" altLang="zh-CN" dirty="0">
                <a:latin typeface="STZhongsong" panose="02010600040101010101" pitchFamily="2" charset="-122"/>
                <a:ea typeface="STZhongsong" panose="02010600040101010101" pitchFamily="2" charset="-122"/>
              </a:rPr>
              <a:t>x</a:t>
            </a:r>
            <a:r>
              <a:rPr lang="zh-CN" altLang="en-US" dirty="0">
                <a:latin typeface="STZhongsong" panose="02010600040101010101" pitchFamily="2" charset="-122"/>
                <a:ea typeface="STZhongsong" panose="02010600040101010101" pitchFamily="2" charset="-122"/>
              </a:rPr>
              <a:t>轴或</a:t>
            </a:r>
            <a:r>
              <a:rPr lang="en-GB" altLang="zh-CN" dirty="0">
                <a:latin typeface="STZhongsong" panose="02010600040101010101" pitchFamily="2" charset="-122"/>
                <a:ea typeface="STZhongsong" panose="02010600040101010101" pitchFamily="2" charset="-122"/>
              </a:rPr>
              <a:t>y</a:t>
            </a:r>
            <a:r>
              <a:rPr lang="zh-CN" altLang="en-US" dirty="0">
                <a:latin typeface="STZhongsong" panose="02010600040101010101" pitchFamily="2" charset="-122"/>
                <a:ea typeface="STZhongsong" panose="02010600040101010101" pitchFamily="2" charset="-122"/>
              </a:rPr>
              <a:t>轴的正方向</a:t>
            </a:r>
            <a:endParaRPr lang="zh-CN" altLang="en-US" dirty="0">
              <a:latin typeface="STZhongsong" panose="02010600040101010101" pitchFamily="2" charset="-122"/>
              <a:ea typeface="STZhongsong" panose="02010600040101010101" pitchFamily="2" charset="-122"/>
            </a:endParaRPr>
          </a:p>
          <a:p>
            <a:pPr>
              <a:lnSpc>
                <a:spcPct val="150000"/>
              </a:lnSpc>
            </a:pPr>
            <a:r>
              <a:rPr lang="zh-CN" altLang="en-US" dirty="0">
                <a:latin typeface="STZhongsong" panose="02010600040101010101" pitchFamily="2" charset="-122"/>
                <a:ea typeface="STZhongsong" panose="02010600040101010101" pitchFamily="2" charset="-122"/>
              </a:rPr>
              <a:t>其余手指的弯曲方向就是该元素沿着</a:t>
            </a:r>
            <a:r>
              <a:rPr lang="en-GB" altLang="zh-CN" dirty="0">
                <a:latin typeface="STZhongsong" panose="02010600040101010101" pitchFamily="2" charset="-122"/>
                <a:ea typeface="STZhongsong" panose="02010600040101010101" pitchFamily="2" charset="-122"/>
              </a:rPr>
              <a:t>x</a:t>
            </a:r>
            <a:r>
              <a:rPr lang="zh-CN" altLang="en-US" dirty="0">
                <a:latin typeface="STZhongsong" panose="02010600040101010101" pitchFamily="2" charset="-122"/>
                <a:ea typeface="STZhongsong" panose="02010600040101010101" pitchFamily="2" charset="-122"/>
              </a:rPr>
              <a:t>轴或</a:t>
            </a:r>
            <a:r>
              <a:rPr lang="en-GB" altLang="zh-CN" dirty="0">
                <a:latin typeface="STZhongsong" panose="02010600040101010101" pitchFamily="2" charset="-122"/>
                <a:ea typeface="STZhongsong" panose="02010600040101010101" pitchFamily="2" charset="-122"/>
              </a:rPr>
              <a:t>y</a:t>
            </a:r>
            <a:r>
              <a:rPr lang="zh-CN" altLang="en-US" dirty="0">
                <a:latin typeface="STZhongsong" panose="02010600040101010101" pitchFamily="2" charset="-122"/>
                <a:ea typeface="STZhongsong" panose="02010600040101010101" pitchFamily="2" charset="-122"/>
              </a:rPr>
              <a:t>轴旋转的方向</a:t>
            </a:r>
            <a:endParaRPr lang="zh-CN" altLang="en-US" dirty="0">
              <a:latin typeface="STZhongsong" panose="02010600040101010101" pitchFamily="2" charset="-122"/>
              <a:ea typeface="STZhongsong" panose="02010600040101010101" pitchFamily="2" charset="-122"/>
            </a:endParaRPr>
          </a:p>
        </p:txBody>
      </p:sp>
      <p:pic>
        <p:nvPicPr>
          <p:cNvPr id="12" name="图片 11"/>
          <p:cNvPicPr>
            <a:picLocks noChangeAspect="1"/>
          </p:cNvPicPr>
          <p:nvPr/>
        </p:nvPicPr>
        <p:blipFill>
          <a:blip r:embed="rId1"/>
          <a:stretch>
            <a:fillRect/>
          </a:stretch>
        </p:blipFill>
        <p:spPr>
          <a:xfrm>
            <a:off x="1194729" y="3842315"/>
            <a:ext cx="4273844" cy="2520564"/>
          </a:xfrm>
          <a:prstGeom prst="rect">
            <a:avLst/>
          </a:prstGeom>
        </p:spPr>
      </p:pic>
      <p:pic>
        <p:nvPicPr>
          <p:cNvPr id="13" name="图片 12"/>
          <p:cNvPicPr>
            <a:picLocks noChangeAspect="1"/>
          </p:cNvPicPr>
          <p:nvPr/>
        </p:nvPicPr>
        <p:blipFill>
          <a:blip r:embed="rId2"/>
          <a:stretch>
            <a:fillRect/>
          </a:stretch>
        </p:blipFill>
        <p:spPr>
          <a:xfrm>
            <a:off x="6876311" y="3716549"/>
            <a:ext cx="2828597" cy="293299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4" name="矩形 13"/>
          <p:cNvSpPr/>
          <p:nvPr/>
        </p:nvSpPr>
        <p:spPr>
          <a:xfrm>
            <a:off x="798047" y="1669380"/>
            <a:ext cx="9848850" cy="458780"/>
          </a:xfrm>
          <a:prstGeom prst="rect">
            <a:avLst/>
          </a:prstGeom>
        </p:spPr>
        <p:txBody>
          <a:bodyPr wrap="square">
            <a:spAutoFit/>
          </a:bodyPr>
          <a:lstStyle/>
          <a:p>
            <a:pPr>
              <a:lnSpc>
                <a:spcPct val="150000"/>
              </a:lnSpc>
            </a:pPr>
            <a:r>
              <a:rPr lang="zh-CN" altLang="en-US" b="1" dirty="0">
                <a:latin typeface="STZhongsong" panose="02010600040101010101" pitchFamily="2" charset="-122"/>
                <a:ea typeface="STZhongsong" panose="02010600040101010101" pitchFamily="2" charset="-122"/>
              </a:rPr>
              <a:t>（</a:t>
            </a:r>
            <a:r>
              <a:rPr lang="en-US" altLang="zh-CN" b="1" dirty="0">
                <a:latin typeface="STZhongsong" panose="02010600040101010101" pitchFamily="2" charset="-122"/>
                <a:ea typeface="STZhongsong" panose="02010600040101010101" pitchFamily="2" charset="-122"/>
              </a:rPr>
              <a:t>4</a:t>
            </a:r>
            <a:r>
              <a:rPr lang="zh-CN" altLang="en-US" b="1" dirty="0">
                <a:latin typeface="STZhongsong" panose="02010600040101010101" pitchFamily="2" charset="-122"/>
                <a:ea typeface="STZhongsong" panose="02010600040101010101" pitchFamily="2" charset="-122"/>
              </a:rPr>
              <a:t>）</a:t>
            </a:r>
            <a:r>
              <a:rPr lang="en-US" altLang="zh-CN" b="1" dirty="0">
                <a:latin typeface="STZhongsong" panose="02010600040101010101" pitchFamily="2" charset="-122"/>
                <a:ea typeface="STZhongsong" panose="02010600040101010101" pitchFamily="2" charset="-122"/>
              </a:rPr>
              <a:t>3D</a:t>
            </a:r>
            <a:r>
              <a:rPr lang="zh-CN" altLang="en-US" b="1" dirty="0">
                <a:latin typeface="STZhongsong" panose="02010600040101010101" pitchFamily="2" charset="-122"/>
                <a:ea typeface="STZhongsong" panose="02010600040101010101" pitchFamily="2" charset="-122"/>
              </a:rPr>
              <a:t>旋转</a:t>
            </a:r>
            <a:endParaRPr lang="zh-CN" altLang="en-US" b="1" dirty="0">
              <a:latin typeface="STZhongsong" panose="02010600040101010101" pitchFamily="2" charset="-122"/>
              <a:ea typeface="STZhongsong" panose="02010600040101010101" pitchFamily="2" charset="-122"/>
            </a:endParaRPr>
          </a:p>
        </p:txBody>
      </p:sp>
      <p:sp>
        <p:nvSpPr>
          <p:cNvPr id="11" name="矩形 10"/>
          <p:cNvSpPr/>
          <p:nvPr/>
        </p:nvSpPr>
        <p:spPr>
          <a:xfrm>
            <a:off x="1065188" y="2279211"/>
            <a:ext cx="10738883" cy="1704954"/>
          </a:xfrm>
          <a:prstGeom prst="rect">
            <a:avLst/>
          </a:prstGeom>
        </p:spPr>
        <p:txBody>
          <a:bodyPr wrap="square">
            <a:spAutoFit/>
          </a:bodyPr>
          <a:lstStyle/>
          <a:p>
            <a:pPr>
              <a:lnSpc>
                <a:spcPct val="150000"/>
              </a:lnSpc>
            </a:pPr>
            <a:r>
              <a:rPr lang="en-US" altLang="zh-CN" sz="1800" dirty="0">
                <a:latin typeface="STZhongsong" panose="02010600040101010101" pitchFamily="2" charset="-122"/>
                <a:ea typeface="STZhongsong" panose="02010600040101010101" pitchFamily="2" charset="-122"/>
                <a:cs typeface="Arial" panose="020B0604020202090204" pitchFamily="34" charset="0"/>
              </a:rPr>
              <a:t>3D</a:t>
            </a:r>
            <a:r>
              <a:rPr lang="zh-CN" altLang="en-US" sz="1800" dirty="0">
                <a:latin typeface="STZhongsong" panose="02010600040101010101" pitchFamily="2" charset="-122"/>
                <a:ea typeface="STZhongsong" panose="02010600040101010101" pitchFamily="2" charset="-122"/>
                <a:cs typeface="Arial" panose="020B0604020202090204" pitchFamily="34" charset="0"/>
              </a:rPr>
              <a:t>旋转指可以让元素在三维平面内沿着</a:t>
            </a:r>
            <a:r>
              <a:rPr lang="en-US" altLang="zh-CN" sz="1800" dirty="0">
                <a:latin typeface="STZhongsong" panose="02010600040101010101" pitchFamily="2" charset="-122"/>
                <a:ea typeface="STZhongsong" panose="02010600040101010101" pitchFamily="2" charset="-122"/>
                <a:cs typeface="Arial" panose="020B0604020202090204" pitchFamily="34" charset="0"/>
              </a:rPr>
              <a:t>x</a:t>
            </a:r>
            <a:r>
              <a:rPr lang="zh-CN" altLang="en-US" sz="1800" dirty="0">
                <a:latin typeface="STZhongsong" panose="02010600040101010101" pitchFamily="2" charset="-122"/>
                <a:ea typeface="STZhongsong" panose="02010600040101010101" pitchFamily="2" charset="-122"/>
                <a:cs typeface="Arial" panose="020B0604020202090204" pitchFamily="34" charset="0"/>
              </a:rPr>
              <a:t>轴，</a:t>
            </a:r>
            <a:r>
              <a:rPr lang="en-US" altLang="zh-CN" sz="1800" dirty="0">
                <a:latin typeface="STZhongsong" panose="02010600040101010101" pitchFamily="2" charset="-122"/>
                <a:ea typeface="STZhongsong" panose="02010600040101010101" pitchFamily="2" charset="-122"/>
                <a:cs typeface="Arial" panose="020B0604020202090204" pitchFamily="34" charset="0"/>
              </a:rPr>
              <a:t>y</a:t>
            </a:r>
            <a:r>
              <a:rPr lang="zh-CN" altLang="en-US" sz="1800" dirty="0">
                <a:latin typeface="STZhongsong" panose="02010600040101010101" pitchFamily="2" charset="-122"/>
                <a:ea typeface="STZhongsong" panose="02010600040101010101" pitchFamily="2" charset="-122"/>
                <a:cs typeface="Arial" panose="020B0604020202090204" pitchFamily="34" charset="0"/>
              </a:rPr>
              <a:t>轴，</a:t>
            </a:r>
            <a:r>
              <a:rPr lang="en-US" altLang="zh-CN" sz="1800" dirty="0">
                <a:latin typeface="STZhongsong" panose="02010600040101010101" pitchFamily="2" charset="-122"/>
                <a:ea typeface="STZhongsong" panose="02010600040101010101" pitchFamily="2" charset="-122"/>
                <a:cs typeface="Arial" panose="020B0604020202090204" pitchFamily="34" charset="0"/>
              </a:rPr>
              <a:t>z</a:t>
            </a:r>
            <a:r>
              <a:rPr lang="zh-CN" altLang="en-US" sz="1800" dirty="0">
                <a:latin typeface="STZhongsong" panose="02010600040101010101" pitchFamily="2" charset="-122"/>
                <a:ea typeface="STZhongsong" panose="02010600040101010101" pitchFamily="2" charset="-122"/>
                <a:cs typeface="Arial" panose="020B0604020202090204" pitchFamily="34" charset="0"/>
              </a:rPr>
              <a:t>轴或者自定义轴进行旋转。</a:t>
            </a:r>
            <a:endParaRPr lang="en-US" altLang="zh-CN" sz="1800"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Arial" panose="020B0604020202090204" pitchFamily="34" charset="0"/>
              <a:buChar char="•"/>
            </a:pPr>
            <a:r>
              <a:rPr lang="en-US" altLang="zh-CN" sz="1800" dirty="0" err="1">
                <a:latin typeface="STZhongsong" panose="02010600040101010101" pitchFamily="2" charset="-122"/>
                <a:ea typeface="STZhongsong" panose="02010600040101010101" pitchFamily="2" charset="-122"/>
                <a:cs typeface="Arial" panose="020B0604020202090204" pitchFamily="34" charset="0"/>
              </a:rPr>
              <a:t>transform:rotateX</a:t>
            </a:r>
            <a:r>
              <a:rPr lang="en-US" altLang="zh-CN" sz="1800" dirty="0">
                <a:latin typeface="STZhongsong" panose="02010600040101010101" pitchFamily="2" charset="-122"/>
                <a:ea typeface="STZhongsong" panose="02010600040101010101" pitchFamily="2" charset="-122"/>
                <a:cs typeface="Arial" panose="020B0604020202090204" pitchFamily="34" charset="0"/>
              </a:rPr>
              <a:t>(45deg)</a:t>
            </a:r>
            <a:r>
              <a:rPr lang="zh-CN" altLang="en-US" sz="1800" dirty="0">
                <a:latin typeface="STZhongsong" panose="02010600040101010101" pitchFamily="2" charset="-122"/>
                <a:ea typeface="STZhongsong" panose="02010600040101010101" pitchFamily="2" charset="-122"/>
                <a:cs typeface="Arial" panose="020B0604020202090204" pitchFamily="34" charset="0"/>
              </a:rPr>
              <a:t>：沿着</a:t>
            </a:r>
            <a:r>
              <a:rPr lang="en-US" altLang="zh-CN" sz="1800" dirty="0">
                <a:latin typeface="STZhongsong" panose="02010600040101010101" pitchFamily="2" charset="-122"/>
                <a:ea typeface="STZhongsong" panose="02010600040101010101" pitchFamily="2" charset="-122"/>
                <a:cs typeface="Arial" panose="020B0604020202090204" pitchFamily="34" charset="0"/>
              </a:rPr>
              <a:t>x</a:t>
            </a:r>
            <a:r>
              <a:rPr lang="zh-CN" altLang="en-US" sz="1800" dirty="0">
                <a:latin typeface="STZhongsong" panose="02010600040101010101" pitchFamily="2" charset="-122"/>
                <a:ea typeface="STZhongsong" panose="02010600040101010101" pitchFamily="2" charset="-122"/>
                <a:cs typeface="Arial" panose="020B0604020202090204" pitchFamily="34" charset="0"/>
              </a:rPr>
              <a:t>轴正方向旋转 </a:t>
            </a:r>
            <a:r>
              <a:rPr lang="en-US" altLang="zh-CN" sz="1800" dirty="0">
                <a:latin typeface="STZhongsong" panose="02010600040101010101" pitchFamily="2" charset="-122"/>
                <a:ea typeface="STZhongsong" panose="02010600040101010101" pitchFamily="2" charset="-122"/>
                <a:cs typeface="Arial" panose="020B0604020202090204" pitchFamily="34" charset="0"/>
              </a:rPr>
              <a:t>45</a:t>
            </a:r>
            <a:r>
              <a:rPr lang="zh-CN" altLang="en-US" sz="1800" dirty="0">
                <a:latin typeface="STZhongsong" panose="02010600040101010101" pitchFamily="2" charset="-122"/>
                <a:ea typeface="STZhongsong" panose="02010600040101010101" pitchFamily="2" charset="-122"/>
                <a:cs typeface="Arial" panose="020B0604020202090204" pitchFamily="34" charset="0"/>
              </a:rPr>
              <a:t>度</a:t>
            </a:r>
            <a:endParaRPr lang="zh-CN" altLang="en-US" sz="1800"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Arial" panose="020B0604020202090204" pitchFamily="34" charset="0"/>
              <a:buChar char="•"/>
            </a:pPr>
            <a:r>
              <a:rPr lang="en-US" altLang="zh-CN" sz="1800" dirty="0" err="1">
                <a:latin typeface="STZhongsong" panose="02010600040101010101" pitchFamily="2" charset="-122"/>
                <a:ea typeface="STZhongsong" panose="02010600040101010101" pitchFamily="2" charset="-122"/>
                <a:cs typeface="Arial" panose="020B0604020202090204" pitchFamily="34" charset="0"/>
              </a:rPr>
              <a:t>transform:rotateY</a:t>
            </a:r>
            <a:r>
              <a:rPr lang="en-US" altLang="zh-CN" sz="1800" dirty="0">
                <a:latin typeface="STZhongsong" panose="02010600040101010101" pitchFamily="2" charset="-122"/>
                <a:ea typeface="STZhongsong" panose="02010600040101010101" pitchFamily="2" charset="-122"/>
                <a:cs typeface="Arial" panose="020B0604020202090204" pitchFamily="34" charset="0"/>
              </a:rPr>
              <a:t>(45deg) </a:t>
            </a:r>
            <a:r>
              <a:rPr lang="zh-CN" altLang="en-US" sz="1800" dirty="0">
                <a:latin typeface="STZhongsong" panose="02010600040101010101" pitchFamily="2" charset="-122"/>
                <a:ea typeface="STZhongsong" panose="02010600040101010101" pitchFamily="2" charset="-122"/>
                <a:cs typeface="Arial" panose="020B0604020202090204" pitchFamily="34" charset="0"/>
              </a:rPr>
              <a:t>：沿着</a:t>
            </a:r>
            <a:r>
              <a:rPr lang="en-US" altLang="zh-CN" sz="1800" dirty="0">
                <a:latin typeface="STZhongsong" panose="02010600040101010101" pitchFamily="2" charset="-122"/>
                <a:ea typeface="STZhongsong" panose="02010600040101010101" pitchFamily="2" charset="-122"/>
                <a:cs typeface="Arial" panose="020B0604020202090204" pitchFamily="34" charset="0"/>
              </a:rPr>
              <a:t>y</a:t>
            </a:r>
            <a:r>
              <a:rPr lang="zh-CN" altLang="en-US" sz="1800" dirty="0">
                <a:latin typeface="STZhongsong" panose="02010600040101010101" pitchFamily="2" charset="-122"/>
                <a:ea typeface="STZhongsong" panose="02010600040101010101" pitchFamily="2" charset="-122"/>
                <a:cs typeface="Arial" panose="020B0604020202090204" pitchFamily="34" charset="0"/>
              </a:rPr>
              <a:t>轴正方向旋转 </a:t>
            </a:r>
            <a:r>
              <a:rPr lang="en-US" altLang="zh-CN" sz="1800" dirty="0">
                <a:latin typeface="STZhongsong" panose="02010600040101010101" pitchFamily="2" charset="-122"/>
                <a:ea typeface="STZhongsong" panose="02010600040101010101" pitchFamily="2" charset="-122"/>
                <a:cs typeface="Arial" panose="020B0604020202090204" pitchFamily="34" charset="0"/>
              </a:rPr>
              <a:t>45</a:t>
            </a:r>
            <a:r>
              <a:rPr lang="zh-CN" altLang="en-US" sz="1800" dirty="0">
                <a:latin typeface="STZhongsong" panose="02010600040101010101" pitchFamily="2" charset="-122"/>
                <a:ea typeface="STZhongsong" panose="02010600040101010101" pitchFamily="2" charset="-122"/>
                <a:cs typeface="Arial" panose="020B0604020202090204" pitchFamily="34" charset="0"/>
              </a:rPr>
              <a:t>度</a:t>
            </a:r>
            <a:endParaRPr lang="en-US" altLang="zh-CN" sz="1800"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150000"/>
              </a:lnSpc>
              <a:buFont typeface="Arial" panose="020B0604020202090204" pitchFamily="34" charset="0"/>
              <a:buChar char="•"/>
            </a:pPr>
            <a:r>
              <a:rPr lang="en-US" altLang="zh-CN" sz="1800" dirty="0" err="1">
                <a:latin typeface="STZhongsong" panose="02010600040101010101" pitchFamily="2" charset="-122"/>
                <a:ea typeface="STZhongsong" panose="02010600040101010101" pitchFamily="2" charset="-122"/>
                <a:cs typeface="Arial" panose="020B0604020202090204" pitchFamily="34" charset="0"/>
              </a:rPr>
              <a:t>transform:rotateZ</a:t>
            </a:r>
            <a:r>
              <a:rPr lang="en-US" altLang="zh-CN" sz="1800" dirty="0">
                <a:latin typeface="STZhongsong" panose="02010600040101010101" pitchFamily="2" charset="-122"/>
                <a:ea typeface="STZhongsong" panose="02010600040101010101" pitchFamily="2" charset="-122"/>
                <a:cs typeface="Arial" panose="020B0604020202090204" pitchFamily="34" charset="0"/>
              </a:rPr>
              <a:t>(45deg) </a:t>
            </a:r>
            <a:r>
              <a:rPr lang="zh-CN" altLang="en-US" sz="1800" dirty="0">
                <a:latin typeface="STZhongsong" panose="02010600040101010101" pitchFamily="2" charset="-122"/>
                <a:ea typeface="STZhongsong" panose="02010600040101010101" pitchFamily="2" charset="-122"/>
                <a:cs typeface="Arial" panose="020B0604020202090204" pitchFamily="34" charset="0"/>
              </a:rPr>
              <a:t>：沿着</a:t>
            </a:r>
            <a:r>
              <a:rPr lang="en-US" altLang="zh-CN" sz="1800" dirty="0">
                <a:latin typeface="STZhongsong" panose="02010600040101010101" pitchFamily="2" charset="-122"/>
                <a:ea typeface="STZhongsong" panose="02010600040101010101" pitchFamily="2" charset="-122"/>
                <a:cs typeface="Arial" panose="020B0604020202090204" pitchFamily="34" charset="0"/>
              </a:rPr>
              <a:t>Z</a:t>
            </a:r>
            <a:r>
              <a:rPr lang="zh-CN" altLang="en-US" sz="1800" dirty="0">
                <a:latin typeface="STZhongsong" panose="02010600040101010101" pitchFamily="2" charset="-122"/>
                <a:ea typeface="STZhongsong" panose="02010600040101010101" pitchFamily="2" charset="-122"/>
                <a:cs typeface="Arial" panose="020B0604020202090204" pitchFamily="34" charset="0"/>
              </a:rPr>
              <a:t>轴正方向旋转 </a:t>
            </a:r>
            <a:r>
              <a:rPr lang="en-US" altLang="zh-CN" sz="1800" dirty="0">
                <a:latin typeface="STZhongsong" panose="02010600040101010101" pitchFamily="2" charset="-122"/>
                <a:ea typeface="STZhongsong" panose="02010600040101010101" pitchFamily="2" charset="-122"/>
                <a:cs typeface="Arial" panose="020B0604020202090204" pitchFamily="34" charset="0"/>
              </a:rPr>
              <a:t>45</a:t>
            </a:r>
            <a:r>
              <a:rPr lang="zh-CN" altLang="en-US" sz="1800" dirty="0">
                <a:latin typeface="STZhongsong" panose="02010600040101010101" pitchFamily="2" charset="-122"/>
                <a:ea typeface="STZhongsong" panose="02010600040101010101" pitchFamily="2" charset="-122"/>
                <a:cs typeface="Arial" panose="020B0604020202090204" pitchFamily="34" charset="0"/>
              </a:rPr>
              <a:t>度</a:t>
            </a:r>
            <a:endParaRPr lang="zh-CN" altLang="en-US" dirty="0">
              <a:latin typeface="STZhongsong" panose="02010600040101010101" pitchFamily="2" charset="-122"/>
              <a:ea typeface="STZhongsong" panose="02010600040101010101" pitchFamily="2" charset="-122"/>
            </a:endParaRPr>
          </a:p>
        </p:txBody>
      </p:sp>
      <p:pic>
        <p:nvPicPr>
          <p:cNvPr id="15" name="图片 14"/>
          <p:cNvPicPr>
            <a:picLocks noChangeAspect="1"/>
          </p:cNvPicPr>
          <p:nvPr/>
        </p:nvPicPr>
        <p:blipFill>
          <a:blip r:embed="rId1"/>
          <a:stretch>
            <a:fillRect/>
          </a:stretch>
        </p:blipFill>
        <p:spPr>
          <a:xfrm>
            <a:off x="1534867" y="3927141"/>
            <a:ext cx="3939957" cy="2828558"/>
          </a:xfrm>
          <a:prstGeom prst="rect">
            <a:avLst/>
          </a:prstGeom>
        </p:spPr>
      </p:pic>
      <p:sp>
        <p:nvSpPr>
          <p:cNvPr id="16" name="矩形 15"/>
          <p:cNvSpPr/>
          <p:nvPr/>
        </p:nvSpPr>
        <p:spPr>
          <a:xfrm>
            <a:off x="421401" y="4693148"/>
            <a:ext cx="1210588" cy="506934"/>
          </a:xfrm>
          <a:prstGeom prst="rect">
            <a:avLst/>
          </a:prstGeom>
        </p:spPr>
        <p:txBody>
          <a:bodyPr wrap="none">
            <a:spAutoFit/>
          </a:bodyPr>
          <a:lstStyle/>
          <a:p>
            <a:pPr>
              <a:lnSpc>
                <a:spcPct val="150000"/>
              </a:lnSpc>
            </a:pPr>
            <a:r>
              <a:rPr lang="zh-CN" altLang="en-US" sz="2000" b="1" dirty="0">
                <a:solidFill>
                  <a:srgbClr val="C00000"/>
                </a:solidFill>
                <a:latin typeface="STZhongsong" panose="02010600040101010101" pitchFamily="2" charset="-122"/>
                <a:ea typeface="STZhongsong" panose="02010600040101010101" pitchFamily="2" charset="-122"/>
              </a:rPr>
              <a:t>没加透视</a:t>
            </a:r>
            <a:endParaRPr lang="en-US" altLang="zh-CN" sz="1400" dirty="0">
              <a:solidFill>
                <a:srgbClr val="C00000"/>
              </a:solidFill>
              <a:latin typeface="STZhongsong" panose="02010600040101010101" pitchFamily="2" charset="-122"/>
              <a:ea typeface="STZhongsong" panose="02010600040101010101" pitchFamily="2" charset="-122"/>
            </a:endParaRPr>
          </a:p>
        </p:txBody>
      </p:sp>
      <p:pic>
        <p:nvPicPr>
          <p:cNvPr id="17" name="图片 16"/>
          <p:cNvPicPr>
            <a:picLocks noChangeAspect="1"/>
          </p:cNvPicPr>
          <p:nvPr/>
        </p:nvPicPr>
        <p:blipFill>
          <a:blip r:embed="rId2"/>
          <a:stretch>
            <a:fillRect/>
          </a:stretch>
        </p:blipFill>
        <p:spPr>
          <a:xfrm>
            <a:off x="6577929" y="3917450"/>
            <a:ext cx="4649514" cy="2723802"/>
          </a:xfrm>
          <a:prstGeom prst="rect">
            <a:avLst/>
          </a:prstGeom>
        </p:spPr>
      </p:pic>
      <p:sp>
        <p:nvSpPr>
          <p:cNvPr id="18" name="矩形 17"/>
          <p:cNvSpPr/>
          <p:nvPr/>
        </p:nvSpPr>
        <p:spPr>
          <a:xfrm>
            <a:off x="5653166" y="4693148"/>
            <a:ext cx="954107" cy="506934"/>
          </a:xfrm>
          <a:prstGeom prst="rect">
            <a:avLst/>
          </a:prstGeom>
        </p:spPr>
        <p:txBody>
          <a:bodyPr wrap="none">
            <a:spAutoFit/>
          </a:bodyPr>
          <a:lstStyle/>
          <a:p>
            <a:pPr>
              <a:lnSpc>
                <a:spcPct val="150000"/>
              </a:lnSpc>
            </a:pPr>
            <a:r>
              <a:rPr lang="zh-CN" altLang="en-US" sz="2000" b="1" dirty="0">
                <a:solidFill>
                  <a:srgbClr val="C00000"/>
                </a:solidFill>
                <a:latin typeface="STZhongsong" panose="02010600040101010101" pitchFamily="2" charset="-122"/>
                <a:ea typeface="STZhongsong" panose="02010600040101010101" pitchFamily="2" charset="-122"/>
              </a:rPr>
              <a:t>加透视</a:t>
            </a:r>
            <a:endParaRPr lang="en-US" altLang="zh-CN" sz="1400" dirty="0">
              <a:solidFill>
                <a:srgbClr val="C00000"/>
              </a:solidFill>
              <a:latin typeface="STZhongsong" panose="02010600040101010101" pitchFamily="2" charset="-122"/>
              <a:ea typeface="STZhongsong" panose="0201060004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pic>
        <p:nvPicPr>
          <p:cNvPr id="25" name="图片 24"/>
          <p:cNvPicPr>
            <a:picLocks noChangeAspect="1"/>
          </p:cNvPicPr>
          <p:nvPr/>
        </p:nvPicPr>
        <p:blipFill>
          <a:blip r:embed="rId1"/>
          <a:stretch>
            <a:fillRect/>
          </a:stretch>
        </p:blipFill>
        <p:spPr>
          <a:xfrm>
            <a:off x="316868" y="1609871"/>
            <a:ext cx="3993180" cy="1282502"/>
          </a:xfrm>
          <a:prstGeom prst="rect">
            <a:avLst/>
          </a:prstGeom>
        </p:spPr>
      </p:pic>
      <p:pic>
        <p:nvPicPr>
          <p:cNvPr id="26" name="图片 25"/>
          <p:cNvPicPr>
            <a:picLocks noChangeAspect="1"/>
          </p:cNvPicPr>
          <p:nvPr/>
        </p:nvPicPr>
        <p:blipFill>
          <a:blip r:embed="rId2"/>
          <a:stretch>
            <a:fillRect/>
          </a:stretch>
        </p:blipFill>
        <p:spPr>
          <a:xfrm>
            <a:off x="288967" y="3429000"/>
            <a:ext cx="4048983" cy="1700573"/>
          </a:xfrm>
          <a:prstGeom prst="rect">
            <a:avLst/>
          </a:prstGeom>
        </p:spPr>
      </p:pic>
      <p:pic>
        <p:nvPicPr>
          <p:cNvPr id="27" name="图片 26"/>
          <p:cNvPicPr>
            <a:picLocks noChangeAspect="1"/>
          </p:cNvPicPr>
          <p:nvPr/>
        </p:nvPicPr>
        <p:blipFill>
          <a:blip r:embed="rId3"/>
          <a:stretch>
            <a:fillRect/>
          </a:stretch>
        </p:blipFill>
        <p:spPr>
          <a:xfrm>
            <a:off x="301953" y="4973550"/>
            <a:ext cx="4058915" cy="1700573"/>
          </a:xfrm>
          <a:prstGeom prst="rect">
            <a:avLst/>
          </a:prstGeom>
        </p:spPr>
      </p:pic>
      <p:pic>
        <p:nvPicPr>
          <p:cNvPr id="28" name="图片 27"/>
          <p:cNvPicPr>
            <a:picLocks noChangeAspect="1"/>
          </p:cNvPicPr>
          <p:nvPr/>
        </p:nvPicPr>
        <p:blipFill>
          <a:blip r:embed="rId4"/>
          <a:stretch>
            <a:fillRect/>
          </a:stretch>
        </p:blipFill>
        <p:spPr>
          <a:xfrm>
            <a:off x="4726491" y="252879"/>
            <a:ext cx="3124435" cy="2207170"/>
          </a:xfrm>
          <a:prstGeom prst="rect">
            <a:avLst/>
          </a:prstGeom>
        </p:spPr>
      </p:pic>
      <p:pic>
        <p:nvPicPr>
          <p:cNvPr id="29" name="图片 28"/>
          <p:cNvPicPr>
            <a:picLocks noChangeAspect="1"/>
          </p:cNvPicPr>
          <p:nvPr/>
        </p:nvPicPr>
        <p:blipFill>
          <a:blip r:embed="rId5"/>
          <a:stretch>
            <a:fillRect/>
          </a:stretch>
        </p:blipFill>
        <p:spPr>
          <a:xfrm>
            <a:off x="5758694" y="2191788"/>
            <a:ext cx="3123107" cy="2271350"/>
          </a:xfrm>
          <a:prstGeom prst="rect">
            <a:avLst/>
          </a:prstGeom>
        </p:spPr>
      </p:pic>
      <p:pic>
        <p:nvPicPr>
          <p:cNvPr id="30" name="图片 29"/>
          <p:cNvPicPr>
            <a:picLocks noChangeAspect="1"/>
          </p:cNvPicPr>
          <p:nvPr/>
        </p:nvPicPr>
        <p:blipFill>
          <a:blip r:embed="rId6"/>
          <a:stretch>
            <a:fillRect/>
          </a:stretch>
        </p:blipFill>
        <p:spPr>
          <a:xfrm>
            <a:off x="7770018" y="4279286"/>
            <a:ext cx="3134012" cy="2578714"/>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4</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a:t>
            </a: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3D</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变换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3" name="文本框 12"/>
          <p:cNvSpPr txBox="1"/>
          <p:nvPr/>
        </p:nvSpPr>
        <p:spPr>
          <a:xfrm>
            <a:off x="798047" y="1743810"/>
            <a:ext cx="6482691" cy="338554"/>
          </a:xfrm>
          <a:prstGeom prst="rect">
            <a:avLst/>
          </a:prstGeom>
          <a:noFill/>
        </p:spPr>
        <p:txBody>
          <a:bodyPr wrap="square" rtlCol="0">
            <a:spAutoFit/>
          </a:bodyPr>
          <a:lstStyle/>
          <a:p>
            <a:r>
              <a:rPr lang="zh-CN" altLang="en-US" sz="1600" dirty="0">
                <a:latin typeface="STZhongsong" panose="02010600040101010101" pitchFamily="2" charset="-122"/>
                <a:ea typeface="STZhongsong" panose="02010600040101010101" pitchFamily="2" charset="-122"/>
              </a:rPr>
              <a:t>应用</a:t>
            </a:r>
            <a:r>
              <a:rPr lang="en-US" altLang="zh-CN" sz="1600" dirty="0">
                <a:latin typeface="STZhongsong" panose="02010600040101010101" pitchFamily="2" charset="-122"/>
                <a:ea typeface="STZhongsong" panose="02010600040101010101" pitchFamily="2" charset="-122"/>
              </a:rPr>
              <a:t>3D</a:t>
            </a:r>
            <a:r>
              <a:rPr lang="zh-CN" altLang="en-US" sz="1600" dirty="0">
                <a:latin typeface="STZhongsong" panose="02010600040101010101" pitchFamily="2" charset="-122"/>
                <a:ea typeface="STZhongsong" panose="02010600040101010101" pitchFamily="2" charset="-122"/>
              </a:rPr>
              <a:t>变换，当鼠标指针悬停时，完成沿</a:t>
            </a:r>
            <a:r>
              <a:rPr lang="en-US" altLang="zh-CN" sz="1600" dirty="0">
                <a:latin typeface="STZhongsong" panose="02010600040101010101" pitchFamily="2" charset="-122"/>
                <a:ea typeface="STZhongsong" panose="02010600040101010101" pitchFamily="2" charset="-122"/>
              </a:rPr>
              <a:t>Y</a:t>
            </a:r>
            <a:r>
              <a:rPr lang="zh-CN" altLang="en-US" sz="1600" dirty="0">
                <a:latin typeface="STZhongsong" panose="02010600040101010101" pitchFamily="2" charset="-122"/>
                <a:ea typeface="STZhongsong" panose="02010600040101010101" pitchFamily="2" charset="-122"/>
              </a:rPr>
              <a:t>轴旋转的效果。</a:t>
            </a:r>
            <a:endParaRPr lang="zh-CN" altLang="en-US" sz="1600" dirty="0">
              <a:latin typeface="STZhongsong" panose="02010600040101010101" pitchFamily="2" charset="-122"/>
              <a:ea typeface="STZhongsong" panose="02010600040101010101" pitchFamily="2" charset="-122"/>
            </a:endParaRPr>
          </a:p>
        </p:txBody>
      </p:sp>
      <p:pic>
        <p:nvPicPr>
          <p:cNvPr id="14" name="图片 13"/>
          <p:cNvPicPr>
            <a:picLocks noChangeAspect="1"/>
          </p:cNvPicPr>
          <p:nvPr/>
        </p:nvPicPr>
        <p:blipFill>
          <a:blip r:embed="rId1"/>
          <a:stretch>
            <a:fillRect/>
          </a:stretch>
        </p:blipFill>
        <p:spPr>
          <a:xfrm>
            <a:off x="3215729" y="2202227"/>
            <a:ext cx="2336394" cy="2408405"/>
          </a:xfrm>
          <a:prstGeom prst="rect">
            <a:avLst/>
          </a:prstGeom>
        </p:spPr>
      </p:pic>
      <p:pic>
        <p:nvPicPr>
          <p:cNvPr id="15" name="图片 14"/>
          <p:cNvPicPr>
            <a:picLocks noChangeAspect="1"/>
          </p:cNvPicPr>
          <p:nvPr/>
        </p:nvPicPr>
        <p:blipFill>
          <a:blip r:embed="rId2"/>
          <a:stretch>
            <a:fillRect/>
          </a:stretch>
        </p:blipFill>
        <p:spPr>
          <a:xfrm>
            <a:off x="798047" y="2367785"/>
            <a:ext cx="2162175" cy="2122429"/>
          </a:xfrm>
          <a:prstGeom prst="rect">
            <a:avLst/>
          </a:prstGeom>
        </p:spPr>
      </p:pic>
      <p:pic>
        <p:nvPicPr>
          <p:cNvPr id="16" name="图片 15"/>
          <p:cNvPicPr>
            <a:picLocks noChangeAspect="1"/>
          </p:cNvPicPr>
          <p:nvPr/>
        </p:nvPicPr>
        <p:blipFill>
          <a:blip r:embed="rId3"/>
          <a:stretch>
            <a:fillRect/>
          </a:stretch>
        </p:blipFill>
        <p:spPr>
          <a:xfrm>
            <a:off x="6414637" y="1743809"/>
            <a:ext cx="4533828" cy="4867197"/>
          </a:xfrm>
          <a:prstGeom prst="rect">
            <a:avLst/>
          </a:prstGeom>
        </p:spPr>
      </p:pic>
      <p:pic>
        <p:nvPicPr>
          <p:cNvPr id="17" name="图片 16"/>
          <p:cNvPicPr>
            <a:picLocks noChangeAspect="1"/>
          </p:cNvPicPr>
          <p:nvPr/>
        </p:nvPicPr>
        <p:blipFill>
          <a:blip r:embed="rId4"/>
          <a:stretch>
            <a:fillRect/>
          </a:stretch>
        </p:blipFill>
        <p:spPr>
          <a:xfrm>
            <a:off x="906220" y="4750772"/>
            <a:ext cx="4514850" cy="76200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5</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、过渡</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2" name="矩形 11"/>
          <p:cNvSpPr/>
          <p:nvPr/>
        </p:nvSpPr>
        <p:spPr>
          <a:xfrm>
            <a:off x="798047" y="1792434"/>
            <a:ext cx="11131573" cy="400110"/>
          </a:xfrm>
          <a:prstGeom prst="rect">
            <a:avLst/>
          </a:prstGeom>
        </p:spPr>
        <p:txBody>
          <a:bodyPr wrap="none">
            <a:spAutoFit/>
          </a:bodyPr>
          <a:lstStyle/>
          <a:p>
            <a:r>
              <a:rPr lang="en-US" altLang="zh-CN" sz="2000" dirty="0">
                <a:latin typeface="STZhongsong" panose="02010600040101010101" pitchFamily="2" charset="-122"/>
                <a:ea typeface="STZhongsong" panose="02010600040101010101" pitchFamily="2" charset="-122"/>
              </a:rPr>
              <a:t>CSS3</a:t>
            </a:r>
            <a:r>
              <a:rPr lang="zh-CN" altLang="en-US" sz="2000" dirty="0">
                <a:latin typeface="STZhongsong" panose="02010600040101010101" pitchFamily="2" charset="-122"/>
                <a:ea typeface="STZhongsong" panose="02010600040101010101" pitchFamily="2" charset="-122"/>
              </a:rPr>
              <a:t>过渡可以使元素在规定时间内，从一种样式逐渐改变为另一种样式。常见的过渡属性如下：</a:t>
            </a:r>
            <a:endParaRPr lang="zh-CN" altLang="en-US" sz="2000" dirty="0">
              <a:latin typeface="STZhongsong" panose="02010600040101010101" pitchFamily="2" charset="-122"/>
              <a:ea typeface="STZhongsong" panose="02010600040101010101" pitchFamily="2" charset="-122"/>
            </a:endParaRPr>
          </a:p>
        </p:txBody>
      </p:sp>
      <p:graphicFrame>
        <p:nvGraphicFramePr>
          <p:cNvPr id="18" name="表格 17"/>
          <p:cNvGraphicFramePr>
            <a:graphicFrameLocks noGrp="1"/>
          </p:cNvGraphicFramePr>
          <p:nvPr/>
        </p:nvGraphicFramePr>
        <p:xfrm>
          <a:off x="906220" y="2316480"/>
          <a:ext cx="9268458" cy="2225040"/>
        </p:xfrm>
        <a:graphic>
          <a:graphicData uri="http://schemas.openxmlformats.org/drawingml/2006/table">
            <a:tbl>
              <a:tblPr firstRow="1" bandRow="1">
                <a:tableStyleId>{5C22544A-7EE6-4342-B048-85BDC9FD1C3A}</a:tableStyleId>
              </a:tblPr>
              <a:tblGrid>
                <a:gridCol w="2954553"/>
                <a:gridCol w="6313905"/>
              </a:tblGrid>
              <a:tr h="370840">
                <a:tc>
                  <a:txBody>
                    <a:bodyPr/>
                    <a:lstStyle/>
                    <a:p>
                      <a:r>
                        <a:rPr lang="zh-CN" altLang="en-US" sz="1600" dirty="0">
                          <a:latin typeface="STZhongsong" panose="02010600040101010101" pitchFamily="2" charset="-122"/>
                          <a:ea typeface="STZhongsong" panose="02010600040101010101" pitchFamily="2" charset="-122"/>
                          <a:cs typeface="Arial" panose="020B0604020202090204" pitchFamily="34" charset="0"/>
                        </a:rPr>
                        <a:t>属性</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cs typeface="Arial" panose="020B0604020202090204" pitchFamily="34" charset="0"/>
                        </a:rPr>
                        <a:t>说明</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r>
                        <a:rPr lang="en-US" altLang="zh-CN" sz="1600" dirty="0">
                          <a:latin typeface="STZhongsong" panose="02010600040101010101" pitchFamily="2" charset="-122"/>
                          <a:ea typeface="STZhongsong" panose="02010600040101010101" pitchFamily="2" charset="-122"/>
                          <a:cs typeface="Arial" panose="020B0604020202090204" pitchFamily="34" charset="0"/>
                        </a:rPr>
                        <a:t>transition</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cs typeface="Arial" panose="020B0604020202090204" pitchFamily="34" charset="0"/>
                        </a:rPr>
                        <a:t>简写属性</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r>
                        <a:rPr lang="en-US" altLang="zh-CN" sz="1600" dirty="0">
                          <a:latin typeface="STZhongsong" panose="02010600040101010101" pitchFamily="2" charset="-122"/>
                          <a:ea typeface="STZhongsong" panose="02010600040101010101" pitchFamily="2" charset="-122"/>
                          <a:cs typeface="Arial" panose="020B0604020202090204" pitchFamily="34" charset="0"/>
                        </a:rPr>
                        <a:t>transition-property</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cs typeface="Arial" panose="020B0604020202090204" pitchFamily="34" charset="0"/>
                        </a:rPr>
                        <a:t>哪些</a:t>
                      </a:r>
                      <a:r>
                        <a:rPr lang="en-US" altLang="zh-CN" sz="1600" dirty="0">
                          <a:latin typeface="STZhongsong" panose="02010600040101010101" pitchFamily="2" charset="-122"/>
                          <a:ea typeface="STZhongsong" panose="02010600040101010101" pitchFamily="2" charset="-122"/>
                          <a:cs typeface="Arial" panose="020B0604020202090204" pitchFamily="34" charset="0"/>
                        </a:rPr>
                        <a:t>CSS</a:t>
                      </a:r>
                      <a:r>
                        <a:rPr lang="zh-CN" altLang="en-US" sz="1600" dirty="0">
                          <a:latin typeface="STZhongsong" panose="02010600040101010101" pitchFamily="2" charset="-122"/>
                          <a:ea typeface="STZhongsong" panose="02010600040101010101" pitchFamily="2" charset="-122"/>
                          <a:cs typeface="Arial" panose="020B0604020202090204" pitchFamily="34" charset="0"/>
                        </a:rPr>
                        <a:t>属性产生变化，多个属性用逗号隔开，所有属性用</a:t>
                      </a:r>
                      <a:r>
                        <a:rPr lang="en-US" altLang="zh-CN" sz="1600" dirty="0">
                          <a:latin typeface="STZhongsong" panose="02010600040101010101" pitchFamily="2" charset="-122"/>
                          <a:ea typeface="STZhongsong" panose="02010600040101010101" pitchFamily="2" charset="-122"/>
                          <a:cs typeface="Arial" panose="020B0604020202090204" pitchFamily="34" charset="0"/>
                        </a:rPr>
                        <a:t>all</a:t>
                      </a:r>
                      <a:r>
                        <a:rPr lang="zh-CN" altLang="en-US" sz="1600" dirty="0">
                          <a:latin typeface="STZhongsong" panose="02010600040101010101" pitchFamily="2" charset="-122"/>
                          <a:ea typeface="STZhongsong" panose="02010600040101010101" pitchFamily="2" charset="-122"/>
                          <a:cs typeface="Arial" panose="020B0604020202090204" pitchFamily="34" charset="0"/>
                        </a:rPr>
                        <a:t>表示</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STZhongsong" panose="02010600040101010101" pitchFamily="2" charset="-122"/>
                          <a:ea typeface="STZhongsong" panose="02010600040101010101" pitchFamily="2" charset="-122"/>
                          <a:cs typeface="Arial" panose="020B0604020202090204" pitchFamily="34" charset="0"/>
                        </a:rPr>
                        <a:t>transition-duration</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cs typeface="Arial" panose="020B0604020202090204" pitchFamily="34" charset="0"/>
                        </a:rPr>
                        <a:t>时长</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STZhongsong" panose="02010600040101010101" pitchFamily="2" charset="-122"/>
                          <a:ea typeface="STZhongsong" panose="02010600040101010101" pitchFamily="2" charset="-122"/>
                          <a:cs typeface="Arial" panose="020B0604020202090204" pitchFamily="34" charset="0"/>
                        </a:rPr>
                        <a:t>transition-delay</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cs typeface="Arial" panose="020B0604020202090204" pitchFamily="34" charset="0"/>
                        </a:rPr>
                        <a:t>过渡效果何时开始</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latin typeface="STZhongsong" panose="02010600040101010101" pitchFamily="2" charset="-122"/>
                          <a:ea typeface="STZhongsong" panose="02010600040101010101" pitchFamily="2" charset="-122"/>
                          <a:cs typeface="Arial" panose="020B0604020202090204" pitchFamily="34" charset="0"/>
                        </a:rPr>
                        <a:t>transition-timing-function</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c>
                  <a:txBody>
                    <a:bodyPr/>
                    <a:lstStyle/>
                    <a:p>
                      <a:r>
                        <a:rPr lang="zh-CN" altLang="en-US" sz="1600" dirty="0">
                          <a:latin typeface="STZhongsong" panose="02010600040101010101" pitchFamily="2" charset="-122"/>
                          <a:ea typeface="STZhongsong" panose="02010600040101010101" pitchFamily="2" charset="-122"/>
                          <a:cs typeface="Arial" panose="020B0604020202090204" pitchFamily="34" charset="0"/>
                        </a:rPr>
                        <a:t>过渡效果的时间曲线</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txBody>
                  <a:tcPr/>
                </a:tc>
              </a:tr>
            </a:tbl>
          </a:graphicData>
        </a:graphic>
      </p:graphicFrame>
      <p:sp>
        <p:nvSpPr>
          <p:cNvPr id="19" name="矩形 18"/>
          <p:cNvSpPr/>
          <p:nvPr/>
        </p:nvSpPr>
        <p:spPr>
          <a:xfrm>
            <a:off x="906220" y="4593277"/>
            <a:ext cx="9360934" cy="2264723"/>
          </a:xfrm>
          <a:prstGeom prst="rect">
            <a:avLst/>
          </a:prstGeom>
        </p:spPr>
        <p:txBody>
          <a:bodyPr wrap="square">
            <a:spAutoFit/>
          </a:bodyPr>
          <a:lstStyle/>
          <a:p>
            <a:pPr>
              <a:lnSpc>
                <a:spcPct val="150000"/>
              </a:lnSpc>
            </a:pPr>
            <a:r>
              <a:rPr lang="en-US" altLang="zh-CN" sz="1600" dirty="0">
                <a:latin typeface="STZhongsong" panose="02010600040101010101" pitchFamily="2" charset="-122"/>
                <a:ea typeface="STZhongsong" panose="02010600040101010101" pitchFamily="2" charset="-122"/>
                <a:cs typeface="Arial" panose="020B0604020202090204" pitchFamily="34" charset="0"/>
              </a:rPr>
              <a:t>transition-timing-function</a:t>
            </a:r>
            <a:r>
              <a:rPr lang="zh-CN" altLang="en-US" sz="1600" dirty="0">
                <a:latin typeface="STZhongsong" panose="02010600040101010101" pitchFamily="2" charset="-122"/>
                <a:ea typeface="STZhongsong" panose="02010600040101010101" pitchFamily="2" charset="-122"/>
                <a:cs typeface="Arial" panose="020B0604020202090204" pitchFamily="34" charset="0"/>
              </a:rPr>
              <a:t>属性值：</a:t>
            </a:r>
            <a:endParaRPr lang="en-US" altLang="zh-CN" sz="1600" dirty="0">
              <a:latin typeface="STZhongsong" panose="02010600040101010101" pitchFamily="2" charset="-122"/>
              <a:ea typeface="STZhongsong" panose="02010600040101010101" pitchFamily="2" charset="-122"/>
              <a:cs typeface="Arial" panose="020B0604020202090204" pitchFamily="34" charset="0"/>
            </a:endParaRPr>
          </a:p>
          <a:p>
            <a:pPr marL="285750" indent="-285750">
              <a:lnSpc>
                <a:spcPct val="150000"/>
              </a:lnSpc>
              <a:buFont typeface="Arial" panose="020B0604020202090204" pitchFamily="34" charset="0"/>
              <a:buChar char="•"/>
            </a:pPr>
            <a:r>
              <a:rPr lang="en-US" altLang="zh-CN" sz="1600" dirty="0">
                <a:latin typeface="STZhongsong" panose="02010600040101010101" pitchFamily="2" charset="-122"/>
                <a:ea typeface="STZhongsong" panose="02010600040101010101" pitchFamily="2" charset="-122"/>
                <a:cs typeface="Arial" panose="020B0604020202090204" pitchFamily="34" charset="0"/>
              </a:rPr>
              <a:t>linear</a:t>
            </a:r>
            <a:r>
              <a:rPr lang="zh-CN" altLang="en-US" sz="1600" dirty="0">
                <a:latin typeface="STZhongsong" panose="02010600040101010101" pitchFamily="2" charset="-122"/>
                <a:ea typeface="STZhongsong" panose="02010600040101010101" pitchFamily="2" charset="-122"/>
                <a:cs typeface="Arial" panose="020B0604020202090204" pitchFamily="34" charset="0"/>
              </a:rPr>
              <a:t>：匀速</a:t>
            </a:r>
            <a:endParaRPr lang="en-US" altLang="zh-CN" sz="1600" dirty="0">
              <a:latin typeface="STZhongsong" panose="02010600040101010101" pitchFamily="2" charset="-122"/>
              <a:ea typeface="STZhongsong" panose="02010600040101010101" pitchFamily="2" charset="-122"/>
              <a:cs typeface="Arial" panose="020B0604020202090204" pitchFamily="34" charset="0"/>
            </a:endParaRPr>
          </a:p>
          <a:p>
            <a:pPr marL="285750" indent="-285750">
              <a:lnSpc>
                <a:spcPct val="150000"/>
              </a:lnSpc>
              <a:buFont typeface="Arial" panose="020B0604020202090204" pitchFamily="34" charset="0"/>
              <a:buChar char="•"/>
            </a:pPr>
            <a:r>
              <a:rPr lang="en-US" altLang="zh-CN" sz="1600" dirty="0">
                <a:latin typeface="STZhongsong" panose="02010600040101010101" pitchFamily="2" charset="-122"/>
                <a:ea typeface="STZhongsong" panose="02010600040101010101" pitchFamily="2" charset="-122"/>
                <a:cs typeface="Arial" panose="020B0604020202090204" pitchFamily="34" charset="0"/>
              </a:rPr>
              <a:t>ease</a:t>
            </a:r>
            <a:r>
              <a:rPr lang="zh-CN" altLang="en-US" sz="1600" dirty="0">
                <a:latin typeface="STZhongsong" panose="02010600040101010101" pitchFamily="2" charset="-122"/>
                <a:ea typeface="STZhongsong" panose="02010600040101010101" pitchFamily="2" charset="-122"/>
                <a:cs typeface="Arial" panose="020B0604020202090204" pitchFamily="34" charset="0"/>
              </a:rPr>
              <a:t>：慢</a:t>
            </a:r>
            <a:r>
              <a:rPr lang="en-US" altLang="zh-CN" sz="1600" dirty="0">
                <a:latin typeface="STZhongsong" panose="02010600040101010101" pitchFamily="2" charset="-122"/>
                <a:ea typeface="STZhongsong" panose="02010600040101010101" pitchFamily="2" charset="-122"/>
                <a:cs typeface="Arial" panose="020B0604020202090204" pitchFamily="34" charset="0"/>
              </a:rPr>
              <a:t>-</a:t>
            </a:r>
            <a:r>
              <a:rPr lang="zh-CN" altLang="en-US" sz="1600" dirty="0">
                <a:latin typeface="STZhongsong" panose="02010600040101010101" pitchFamily="2" charset="-122"/>
                <a:ea typeface="STZhongsong" panose="02010600040101010101" pitchFamily="2" charset="-122"/>
                <a:cs typeface="Arial" panose="020B0604020202090204" pitchFamily="34" charset="0"/>
              </a:rPr>
              <a:t>快</a:t>
            </a:r>
            <a:r>
              <a:rPr lang="en-US" altLang="zh-CN" sz="1600" dirty="0">
                <a:latin typeface="STZhongsong" panose="02010600040101010101" pitchFamily="2" charset="-122"/>
                <a:ea typeface="STZhongsong" panose="02010600040101010101" pitchFamily="2" charset="-122"/>
                <a:cs typeface="Arial" panose="020B0604020202090204" pitchFamily="34" charset="0"/>
              </a:rPr>
              <a:t>-</a:t>
            </a:r>
            <a:r>
              <a:rPr lang="zh-CN" altLang="en-US" sz="1600" dirty="0">
                <a:latin typeface="STZhongsong" panose="02010600040101010101" pitchFamily="2" charset="-122"/>
                <a:ea typeface="STZhongsong" panose="02010600040101010101" pitchFamily="2" charset="-122"/>
                <a:cs typeface="Arial" panose="020B0604020202090204" pitchFamily="34" charset="0"/>
              </a:rPr>
              <a:t>慢</a:t>
            </a:r>
            <a:endParaRPr lang="en-US" altLang="zh-CN" sz="1600" dirty="0">
              <a:latin typeface="STZhongsong" panose="02010600040101010101" pitchFamily="2" charset="-122"/>
              <a:ea typeface="STZhongsong" panose="02010600040101010101" pitchFamily="2" charset="-122"/>
              <a:cs typeface="Arial" panose="020B0604020202090204" pitchFamily="34" charset="0"/>
            </a:endParaRPr>
          </a:p>
          <a:p>
            <a:pPr marL="285750" indent="-285750">
              <a:lnSpc>
                <a:spcPct val="150000"/>
              </a:lnSpc>
              <a:buFont typeface="Arial" panose="020B0604020202090204" pitchFamily="34" charset="0"/>
              <a:buChar char="•"/>
            </a:pPr>
            <a:r>
              <a:rPr lang="en-US" altLang="zh-CN" sz="1600" dirty="0">
                <a:latin typeface="STZhongsong" panose="02010600040101010101" pitchFamily="2" charset="-122"/>
                <a:ea typeface="STZhongsong" panose="02010600040101010101" pitchFamily="2" charset="-122"/>
                <a:cs typeface="Arial" panose="020B0604020202090204" pitchFamily="34" charset="0"/>
              </a:rPr>
              <a:t>ease-in</a:t>
            </a:r>
            <a:r>
              <a:rPr lang="zh-CN" altLang="en-US" sz="1600" dirty="0">
                <a:latin typeface="STZhongsong" panose="02010600040101010101" pitchFamily="2" charset="-122"/>
                <a:ea typeface="STZhongsong" panose="02010600040101010101" pitchFamily="2" charset="-122"/>
                <a:cs typeface="Arial" panose="020B0604020202090204" pitchFamily="34" charset="0"/>
              </a:rPr>
              <a:t>：慢</a:t>
            </a:r>
            <a:r>
              <a:rPr lang="en-US" altLang="zh-CN" sz="1600" dirty="0">
                <a:latin typeface="STZhongsong" panose="02010600040101010101" pitchFamily="2" charset="-122"/>
                <a:ea typeface="STZhongsong" panose="02010600040101010101" pitchFamily="2" charset="-122"/>
                <a:cs typeface="Arial" panose="020B0604020202090204" pitchFamily="34" charset="0"/>
              </a:rPr>
              <a:t>-</a:t>
            </a:r>
            <a:r>
              <a:rPr lang="zh-CN" altLang="en-US" sz="1600" dirty="0">
                <a:latin typeface="STZhongsong" panose="02010600040101010101" pitchFamily="2" charset="-122"/>
                <a:ea typeface="STZhongsong" panose="02010600040101010101" pitchFamily="2" charset="-122"/>
                <a:cs typeface="Arial" panose="020B0604020202090204" pitchFamily="34" charset="0"/>
              </a:rPr>
              <a:t>快</a:t>
            </a:r>
            <a:endParaRPr lang="en-US" altLang="zh-CN" sz="1600" dirty="0">
              <a:latin typeface="STZhongsong" panose="02010600040101010101" pitchFamily="2" charset="-122"/>
              <a:ea typeface="STZhongsong" panose="02010600040101010101" pitchFamily="2" charset="-122"/>
              <a:cs typeface="Arial" panose="020B0604020202090204" pitchFamily="34" charset="0"/>
            </a:endParaRPr>
          </a:p>
          <a:p>
            <a:pPr marL="285750" indent="-285750">
              <a:lnSpc>
                <a:spcPct val="150000"/>
              </a:lnSpc>
              <a:buFont typeface="Arial" panose="020B0604020202090204" pitchFamily="34" charset="0"/>
              <a:buChar char="•"/>
            </a:pPr>
            <a:r>
              <a:rPr lang="en-US" altLang="zh-CN" sz="1600" dirty="0">
                <a:latin typeface="STZhongsong" panose="02010600040101010101" pitchFamily="2" charset="-122"/>
                <a:ea typeface="STZhongsong" panose="02010600040101010101" pitchFamily="2" charset="-122"/>
                <a:cs typeface="Arial" panose="020B0604020202090204" pitchFamily="34" charset="0"/>
              </a:rPr>
              <a:t>ease-out</a:t>
            </a:r>
            <a:r>
              <a:rPr lang="zh-CN" altLang="en-US" sz="1600" dirty="0">
                <a:latin typeface="STZhongsong" panose="02010600040101010101" pitchFamily="2" charset="-122"/>
                <a:ea typeface="STZhongsong" panose="02010600040101010101" pitchFamily="2" charset="-122"/>
                <a:cs typeface="Arial" panose="020B0604020202090204" pitchFamily="34" charset="0"/>
              </a:rPr>
              <a:t>：快</a:t>
            </a:r>
            <a:r>
              <a:rPr lang="en-US" altLang="zh-CN" sz="1600" dirty="0">
                <a:latin typeface="STZhongsong" panose="02010600040101010101" pitchFamily="2" charset="-122"/>
                <a:ea typeface="STZhongsong" panose="02010600040101010101" pitchFamily="2" charset="-122"/>
                <a:cs typeface="Arial" panose="020B0604020202090204" pitchFamily="34" charset="0"/>
              </a:rPr>
              <a:t>-</a:t>
            </a:r>
            <a:r>
              <a:rPr lang="zh-CN" altLang="en-US" sz="1600" dirty="0">
                <a:latin typeface="STZhongsong" panose="02010600040101010101" pitchFamily="2" charset="-122"/>
                <a:ea typeface="STZhongsong" panose="02010600040101010101" pitchFamily="2" charset="-122"/>
                <a:cs typeface="Arial" panose="020B0604020202090204" pitchFamily="34" charset="0"/>
              </a:rPr>
              <a:t>慢</a:t>
            </a:r>
            <a:endParaRPr lang="en-US" altLang="zh-CN" sz="1600" dirty="0">
              <a:latin typeface="STZhongsong" panose="02010600040101010101" pitchFamily="2" charset="-122"/>
              <a:ea typeface="STZhongsong" panose="02010600040101010101" pitchFamily="2" charset="-122"/>
              <a:cs typeface="Arial" panose="020B0604020202090204" pitchFamily="34" charset="0"/>
            </a:endParaRPr>
          </a:p>
          <a:p>
            <a:pPr marL="285750" indent="-285750">
              <a:lnSpc>
                <a:spcPct val="150000"/>
              </a:lnSpc>
              <a:buFont typeface="Arial" panose="020B0604020202090204" pitchFamily="34" charset="0"/>
              <a:buChar char="•"/>
            </a:pPr>
            <a:r>
              <a:rPr lang="en-US" altLang="zh-CN" sz="1600" dirty="0">
                <a:latin typeface="STZhongsong" panose="02010600040101010101" pitchFamily="2" charset="-122"/>
                <a:ea typeface="STZhongsong" panose="02010600040101010101" pitchFamily="2" charset="-122"/>
                <a:cs typeface="Arial" panose="020B0604020202090204" pitchFamily="34" charset="0"/>
              </a:rPr>
              <a:t>ease-in-out</a:t>
            </a:r>
            <a:r>
              <a:rPr lang="zh-CN" altLang="en-US" sz="1600" dirty="0">
                <a:latin typeface="STZhongsong" panose="02010600040101010101" pitchFamily="2" charset="-122"/>
                <a:ea typeface="STZhongsong" panose="02010600040101010101" pitchFamily="2" charset="-122"/>
                <a:cs typeface="Arial" panose="020B0604020202090204" pitchFamily="34" charset="0"/>
              </a:rPr>
              <a:t>：慢</a:t>
            </a:r>
            <a:r>
              <a:rPr lang="en-US" altLang="zh-CN" sz="1600" dirty="0">
                <a:latin typeface="STZhongsong" panose="02010600040101010101" pitchFamily="2" charset="-122"/>
                <a:ea typeface="STZhongsong" panose="02010600040101010101" pitchFamily="2" charset="-122"/>
                <a:cs typeface="Arial" panose="020B0604020202090204" pitchFamily="34" charset="0"/>
              </a:rPr>
              <a:t>-</a:t>
            </a:r>
            <a:r>
              <a:rPr lang="zh-CN" altLang="en-US" sz="1600" dirty="0">
                <a:latin typeface="STZhongsong" panose="02010600040101010101" pitchFamily="2" charset="-122"/>
                <a:ea typeface="STZhongsong" panose="02010600040101010101" pitchFamily="2" charset="-122"/>
                <a:cs typeface="Arial" panose="020B0604020202090204" pitchFamily="34" charset="0"/>
              </a:rPr>
              <a:t>快</a:t>
            </a:r>
            <a:r>
              <a:rPr lang="en-US" altLang="zh-CN" sz="1600" dirty="0">
                <a:latin typeface="STZhongsong" panose="02010600040101010101" pitchFamily="2" charset="-122"/>
                <a:ea typeface="STZhongsong" panose="02010600040101010101" pitchFamily="2" charset="-122"/>
                <a:cs typeface="Arial" panose="020B0604020202090204" pitchFamily="34" charset="0"/>
              </a:rPr>
              <a:t>-</a:t>
            </a:r>
            <a:r>
              <a:rPr lang="zh-CN" altLang="en-US" sz="1600" dirty="0">
                <a:latin typeface="STZhongsong" panose="02010600040101010101" pitchFamily="2" charset="-122"/>
                <a:ea typeface="STZhongsong" panose="02010600040101010101" pitchFamily="2" charset="-122"/>
                <a:cs typeface="Arial" panose="020B0604020202090204" pitchFamily="34" charset="0"/>
              </a:rPr>
              <a:t>慢</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5</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、过渡</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1" name="矩形 10"/>
          <p:cNvSpPr/>
          <p:nvPr/>
        </p:nvSpPr>
        <p:spPr>
          <a:xfrm>
            <a:off x="795866" y="1747469"/>
            <a:ext cx="8379217" cy="369332"/>
          </a:xfrm>
          <a:prstGeom prst="rect">
            <a:avLst/>
          </a:prstGeom>
        </p:spPr>
        <p:txBody>
          <a:bodyPr wrap="none">
            <a:spAutoFit/>
          </a:bodyPr>
          <a:lstStyle/>
          <a:p>
            <a:r>
              <a:rPr lang="zh-CN" altLang="en-US" dirty="0">
                <a:latin typeface="STZhongsong" panose="02010600040101010101" pitchFamily="2" charset="-122"/>
                <a:ea typeface="STZhongsong" panose="02010600040101010101" pitchFamily="2" charset="-122"/>
                <a:cs typeface="Times New Roman" panose="02020503050405090304" pitchFamily="18" charset="0"/>
              </a:rPr>
              <a:t>例</a:t>
            </a:r>
            <a:r>
              <a:rPr lang="en-US" altLang="zh-CN" dirty="0">
                <a:latin typeface="STZhongsong" panose="02010600040101010101" pitchFamily="2" charset="-122"/>
                <a:ea typeface="STZhongsong" panose="02010600040101010101" pitchFamily="2" charset="-122"/>
                <a:cs typeface="Times New Roman" panose="02020503050405090304" pitchFamily="18" charset="0"/>
              </a:rPr>
              <a:t>1</a:t>
            </a:r>
            <a:r>
              <a:rPr lang="zh-CN" altLang="en-US" dirty="0">
                <a:latin typeface="STZhongsong" panose="02010600040101010101" pitchFamily="2" charset="-122"/>
                <a:ea typeface="STZhongsong" panose="02010600040101010101" pitchFamily="2" charset="-122"/>
                <a:cs typeface="Times New Roman" panose="02020503050405090304" pitchFamily="18" charset="0"/>
              </a:rPr>
              <a:t>：应用过渡效果，当鼠标指针悬停时，完成开关圆钮滑动和背景色变换效果：</a:t>
            </a:r>
            <a:endParaRPr lang="zh-CN" altLang="en-US" dirty="0">
              <a:latin typeface="STZhongsong" panose="02010600040101010101" pitchFamily="2" charset="-122"/>
              <a:ea typeface="STZhongsong" panose="02010600040101010101" pitchFamily="2" charset="-122"/>
              <a:cs typeface="Times New Roman" panose="02020503050405090304" pitchFamily="18" charset="0"/>
            </a:endParaRPr>
          </a:p>
        </p:txBody>
      </p:sp>
      <p:pic>
        <p:nvPicPr>
          <p:cNvPr id="13" name="图片 12"/>
          <p:cNvPicPr>
            <a:picLocks noChangeAspect="1"/>
          </p:cNvPicPr>
          <p:nvPr/>
        </p:nvPicPr>
        <p:blipFill>
          <a:blip r:embed="rId1"/>
          <a:stretch>
            <a:fillRect/>
          </a:stretch>
        </p:blipFill>
        <p:spPr>
          <a:xfrm>
            <a:off x="586555" y="2440695"/>
            <a:ext cx="742950" cy="409575"/>
          </a:xfrm>
          <a:prstGeom prst="rect">
            <a:avLst/>
          </a:prstGeom>
        </p:spPr>
      </p:pic>
      <p:pic>
        <p:nvPicPr>
          <p:cNvPr id="14" name="图片 13"/>
          <p:cNvPicPr>
            <a:picLocks noChangeAspect="1"/>
          </p:cNvPicPr>
          <p:nvPr/>
        </p:nvPicPr>
        <p:blipFill>
          <a:blip r:embed="rId2"/>
          <a:stretch>
            <a:fillRect/>
          </a:stretch>
        </p:blipFill>
        <p:spPr>
          <a:xfrm>
            <a:off x="1887680" y="2411439"/>
            <a:ext cx="799259" cy="498361"/>
          </a:xfrm>
          <a:prstGeom prst="rect">
            <a:avLst/>
          </a:prstGeom>
        </p:spPr>
      </p:pic>
      <p:sp>
        <p:nvSpPr>
          <p:cNvPr id="15" name="右箭头 14"/>
          <p:cNvSpPr/>
          <p:nvPr/>
        </p:nvSpPr>
        <p:spPr>
          <a:xfrm>
            <a:off x="1408788" y="2488649"/>
            <a:ext cx="478892" cy="343939"/>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STZhongsong" panose="02010600040101010101" pitchFamily="2" charset="-122"/>
              <a:ea typeface="STZhongsong" panose="02010600040101010101" pitchFamily="2" charset="-122"/>
              <a:cs typeface="Times New Roman" panose="02020503050405090304" pitchFamily="18" charset="0"/>
            </a:endParaRPr>
          </a:p>
        </p:txBody>
      </p:sp>
      <p:pic>
        <p:nvPicPr>
          <p:cNvPr id="16" name="图片 15"/>
          <p:cNvPicPr>
            <a:picLocks noChangeAspect="1"/>
          </p:cNvPicPr>
          <p:nvPr/>
        </p:nvPicPr>
        <p:blipFill>
          <a:blip r:embed="rId3"/>
          <a:stretch>
            <a:fillRect/>
          </a:stretch>
        </p:blipFill>
        <p:spPr>
          <a:xfrm>
            <a:off x="3234337" y="2368052"/>
            <a:ext cx="2562225" cy="714375"/>
          </a:xfrm>
          <a:prstGeom prst="rect">
            <a:avLst/>
          </a:prstGeom>
        </p:spPr>
      </p:pic>
      <p:pic>
        <p:nvPicPr>
          <p:cNvPr id="17" name="图片 16"/>
          <p:cNvPicPr>
            <a:picLocks noChangeAspect="1"/>
          </p:cNvPicPr>
          <p:nvPr/>
        </p:nvPicPr>
        <p:blipFill>
          <a:blip r:embed="rId4"/>
          <a:stretch>
            <a:fillRect/>
          </a:stretch>
        </p:blipFill>
        <p:spPr>
          <a:xfrm>
            <a:off x="430119" y="3105404"/>
            <a:ext cx="5870940" cy="3094759"/>
          </a:xfrm>
          <a:prstGeom prst="rect">
            <a:avLst/>
          </a:prstGeom>
        </p:spPr>
      </p:pic>
      <p:pic>
        <p:nvPicPr>
          <p:cNvPr id="20" name="图片 19"/>
          <p:cNvPicPr>
            <a:picLocks noChangeAspect="1"/>
          </p:cNvPicPr>
          <p:nvPr/>
        </p:nvPicPr>
        <p:blipFill>
          <a:blip r:embed="rId5"/>
          <a:stretch>
            <a:fillRect/>
          </a:stretch>
        </p:blipFill>
        <p:spPr>
          <a:xfrm>
            <a:off x="6472438" y="2954826"/>
            <a:ext cx="5405291" cy="339591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响应式开发的原理</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35" name="文本框 34"/>
          <p:cNvSpPr txBox="1"/>
          <p:nvPr/>
        </p:nvSpPr>
        <p:spPr>
          <a:xfrm>
            <a:off x="798047" y="1828610"/>
            <a:ext cx="11288850" cy="4336765"/>
          </a:xfrm>
          <a:prstGeom prst="rect">
            <a:avLst/>
          </a:prstGeom>
          <a:noFill/>
        </p:spPr>
        <p:txBody>
          <a:bodyPr wrap="square">
            <a:spAutoFit/>
          </a:bodyPr>
          <a:lstStyle/>
          <a:p>
            <a:pPr>
              <a:lnSpc>
                <a:spcPct val="150000"/>
              </a:lnSpc>
            </a:pPr>
            <a:r>
              <a:rPr lang="zh-CN" altLang="en-US" sz="2000" dirty="0">
                <a:latin typeface="STZhongsong" panose="02010600040101010101" pitchFamily="2" charset="-122"/>
                <a:ea typeface="STZhongsong" panose="02010600040101010101" pitchFamily="2" charset="-122"/>
              </a:rPr>
              <a:t>使用</a:t>
            </a:r>
            <a:r>
              <a:rPr lang="en-US" altLang="zh-CN" sz="2000" dirty="0">
                <a:latin typeface="STZhongsong" panose="02010600040101010101" pitchFamily="2" charset="-122"/>
                <a:ea typeface="STZhongsong" panose="02010600040101010101" pitchFamily="2" charset="-122"/>
              </a:rPr>
              <a:t>CSS3</a:t>
            </a:r>
            <a:r>
              <a:rPr lang="zh-CN" altLang="en-US" sz="2000" dirty="0">
                <a:latin typeface="STZhongsong" panose="02010600040101010101" pitchFamily="2" charset="-122"/>
                <a:ea typeface="STZhongsong" panose="02010600040101010101" pitchFamily="2" charset="-122"/>
              </a:rPr>
              <a:t>中的</a:t>
            </a:r>
            <a:r>
              <a:rPr lang="en-US" altLang="zh-CN" sz="2000" b="1" dirty="0">
                <a:solidFill>
                  <a:srgbClr val="C00000"/>
                </a:solidFill>
                <a:latin typeface="STZhongsong" panose="02010600040101010101" pitchFamily="2" charset="-122"/>
                <a:ea typeface="STZhongsong" panose="02010600040101010101" pitchFamily="2" charset="-122"/>
              </a:rPr>
              <a:t>Media Query</a:t>
            </a:r>
            <a:r>
              <a:rPr lang="zh-CN" altLang="en-US" sz="2000" b="1" dirty="0">
                <a:solidFill>
                  <a:srgbClr val="C00000"/>
                </a:solidFill>
                <a:latin typeface="STZhongsong" panose="02010600040101010101" pitchFamily="2" charset="-122"/>
                <a:ea typeface="STZhongsong" panose="02010600040101010101" pitchFamily="2" charset="-122"/>
              </a:rPr>
              <a:t>（媒体查询）</a:t>
            </a:r>
            <a:r>
              <a:rPr lang="zh-CN" altLang="en-US" sz="2000" dirty="0">
                <a:latin typeface="STZhongsong" panose="02010600040101010101" pitchFamily="2" charset="-122"/>
                <a:ea typeface="STZhongsong" panose="02010600040101010101" pitchFamily="2" charset="-122"/>
              </a:rPr>
              <a:t>针对不同宽度的设备设置不同的布局和样式，从而适配不同的设备。</a:t>
            </a:r>
            <a:endParaRPr lang="en-US" altLang="zh-CN" sz="2000" dirty="0">
              <a:latin typeface="STZhongsong" panose="02010600040101010101" pitchFamily="2" charset="-122"/>
              <a:ea typeface="STZhongsong" panose="02010600040101010101" pitchFamily="2" charset="-122"/>
            </a:endParaRPr>
          </a:p>
          <a:p>
            <a:pPr>
              <a:lnSpc>
                <a:spcPct val="150000"/>
              </a:lnSpc>
            </a:pPr>
            <a:r>
              <a:rPr lang="zh-CN" altLang="en-US" sz="2000" dirty="0">
                <a:solidFill>
                  <a:srgbClr val="C00000"/>
                </a:solidFill>
                <a:latin typeface="STZhongsong" panose="02010600040101010101" pitchFamily="2" charset="-122"/>
                <a:ea typeface="STZhongsong" panose="02010600040101010101" pitchFamily="2" charset="-122"/>
              </a:rPr>
              <a:t>媒体查询</a:t>
            </a:r>
            <a:r>
              <a:rPr lang="zh-CN" altLang="en-US" sz="2000" dirty="0">
                <a:latin typeface="STZhongsong" panose="02010600040101010101" pitchFamily="2" charset="-122"/>
                <a:ea typeface="STZhongsong" panose="02010600040101010101" pitchFamily="2" charset="-122"/>
              </a:rPr>
              <a:t>的语法格式如下：</a:t>
            </a:r>
            <a:endParaRPr lang="en-US" altLang="zh-CN" sz="2000" dirty="0">
              <a:latin typeface="STZhongsong" panose="02010600040101010101" pitchFamily="2" charset="-122"/>
              <a:ea typeface="STZhongsong" panose="02010600040101010101" pitchFamily="2" charset="-122"/>
            </a:endParaRPr>
          </a:p>
          <a:p>
            <a:pPr>
              <a:lnSpc>
                <a:spcPct val="150000"/>
              </a:lnSpc>
            </a:pPr>
            <a:r>
              <a:rPr lang="en-US" altLang="zh-CN" dirty="0">
                <a:latin typeface="STZhongsong" panose="02010600040101010101" pitchFamily="2" charset="-122"/>
                <a:ea typeface="STZhongsong" panose="02010600040101010101" pitchFamily="2" charset="-122"/>
              </a:rPr>
              <a:t>@media </a:t>
            </a:r>
            <a:r>
              <a:rPr lang="en-US" altLang="zh-CN" dirty="0">
                <a:solidFill>
                  <a:srgbClr val="C00000"/>
                </a:solidFill>
                <a:latin typeface="STZhongsong" panose="02010600040101010101" pitchFamily="2" charset="-122"/>
                <a:ea typeface="STZhongsong" panose="02010600040101010101" pitchFamily="2" charset="-122"/>
              </a:rPr>
              <a:t>media-type</a:t>
            </a:r>
            <a:r>
              <a:rPr lang="en-US" altLang="zh-CN" dirty="0">
                <a:latin typeface="STZhongsong" panose="02010600040101010101" pitchFamily="2" charset="-122"/>
                <a:ea typeface="STZhongsong" panose="02010600040101010101" pitchFamily="2" charset="-122"/>
              </a:rPr>
              <a:t> and (</a:t>
            </a:r>
            <a:r>
              <a:rPr lang="en-US" altLang="zh-CN" dirty="0">
                <a:solidFill>
                  <a:srgbClr val="C00000"/>
                </a:solidFill>
                <a:latin typeface="STZhongsong" panose="02010600040101010101" pitchFamily="2" charset="-122"/>
                <a:ea typeface="STZhongsong" panose="02010600040101010101" pitchFamily="2" charset="-122"/>
              </a:rPr>
              <a:t>media-feature-rule</a:t>
            </a:r>
            <a:r>
              <a:rPr lang="en-US" altLang="zh-CN" dirty="0">
                <a:latin typeface="STZhongsong" panose="02010600040101010101" pitchFamily="2" charset="-122"/>
                <a:ea typeface="STZhongsong" panose="02010600040101010101" pitchFamily="2" charset="-122"/>
              </a:rPr>
              <a:t>) {</a:t>
            </a:r>
            <a:endParaRPr lang="en-US" altLang="zh-CN" dirty="0">
              <a:latin typeface="STZhongsong" panose="02010600040101010101" pitchFamily="2" charset="-122"/>
              <a:ea typeface="STZhongsong" panose="02010600040101010101" pitchFamily="2" charset="-122"/>
            </a:endParaRPr>
          </a:p>
          <a:p>
            <a:pPr>
              <a:lnSpc>
                <a:spcPct val="150000"/>
              </a:lnSpc>
            </a:pPr>
            <a:r>
              <a:rPr lang="en-US" altLang="zh-CN" dirty="0">
                <a:latin typeface="STZhongsong" panose="02010600040101010101" pitchFamily="2" charset="-122"/>
                <a:ea typeface="STZhongsong" panose="02010600040101010101" pitchFamily="2" charset="-122"/>
              </a:rPr>
              <a:t>  /* CSS rules go here */</a:t>
            </a:r>
            <a:endParaRPr lang="en-US" altLang="zh-CN" dirty="0">
              <a:latin typeface="STZhongsong" panose="02010600040101010101" pitchFamily="2" charset="-122"/>
              <a:ea typeface="STZhongsong" panose="02010600040101010101" pitchFamily="2" charset="-122"/>
            </a:endParaRPr>
          </a:p>
          <a:p>
            <a:pPr>
              <a:lnSpc>
                <a:spcPct val="150000"/>
              </a:lnSpc>
            </a:pPr>
            <a:r>
              <a:rPr lang="en-US" altLang="zh-CN" dirty="0">
                <a:latin typeface="STZhongsong" panose="02010600040101010101" pitchFamily="2" charset="-122"/>
                <a:ea typeface="STZhongsong" panose="02010600040101010101" pitchFamily="2" charset="-122"/>
              </a:rPr>
              <a:t>}</a:t>
            </a:r>
            <a:endParaRPr lang="en-US" altLang="zh-CN" dirty="0">
              <a:latin typeface="STZhongsong" panose="02010600040101010101" pitchFamily="2" charset="-122"/>
              <a:ea typeface="STZhongsong" panose="02010600040101010101" pitchFamily="2" charset="-122"/>
            </a:endParaRPr>
          </a:p>
          <a:p>
            <a:pPr marL="342900" indent="-342900">
              <a:lnSpc>
                <a:spcPct val="150000"/>
              </a:lnSpc>
              <a:buFont typeface="+mj-ea"/>
              <a:buAutoNum type="circleNumDbPlain"/>
            </a:pPr>
            <a:r>
              <a:rPr lang="zh-CN" altLang="en-US" dirty="0">
                <a:latin typeface="STZhongsong" panose="02010600040101010101" pitchFamily="2" charset="-122"/>
                <a:ea typeface="STZhongsong" panose="02010600040101010101" pitchFamily="2" charset="-122"/>
              </a:rPr>
              <a:t>媒体类型：告诉浏览器页面显示在什么类型的设备上，常见的设备包括屏幕（</a:t>
            </a:r>
            <a:r>
              <a:rPr lang="en-US" altLang="zh-CN" dirty="0">
                <a:latin typeface="STZhongsong" panose="02010600040101010101" pitchFamily="2" charset="-122"/>
                <a:ea typeface="STZhongsong" panose="02010600040101010101" pitchFamily="2" charset="-122"/>
              </a:rPr>
              <a:t>screen</a:t>
            </a:r>
            <a:r>
              <a:rPr lang="zh-CN" altLang="en-US" dirty="0">
                <a:latin typeface="STZhongsong" panose="02010600040101010101" pitchFamily="2" charset="-122"/>
                <a:ea typeface="STZhongsong" panose="02010600040101010101" pitchFamily="2" charset="-122"/>
              </a:rPr>
              <a:t>）、打印机（</a:t>
            </a:r>
            <a:r>
              <a:rPr lang="en-US" altLang="zh-CN" dirty="0">
                <a:latin typeface="STZhongsong" panose="02010600040101010101" pitchFamily="2" charset="-122"/>
                <a:ea typeface="STZhongsong" panose="02010600040101010101" pitchFamily="2" charset="-122"/>
              </a:rPr>
              <a:t>print</a:t>
            </a:r>
            <a:r>
              <a:rPr lang="zh-CN" altLang="en-US" dirty="0">
                <a:latin typeface="STZhongsong" panose="02010600040101010101" pitchFamily="2" charset="-122"/>
                <a:ea typeface="STZhongsong" panose="02010600040101010101" pitchFamily="2" charset="-122"/>
              </a:rPr>
              <a:t>）等。</a:t>
            </a:r>
            <a:endParaRPr lang="en-US" altLang="zh-CN" dirty="0">
              <a:latin typeface="STZhongsong" panose="02010600040101010101" pitchFamily="2" charset="-122"/>
              <a:ea typeface="STZhongsong" panose="02010600040101010101" pitchFamily="2" charset="-122"/>
            </a:endParaRPr>
          </a:p>
          <a:p>
            <a:pPr marL="342900" indent="-342900">
              <a:lnSpc>
                <a:spcPct val="150000"/>
              </a:lnSpc>
              <a:buFont typeface="+mj-ea"/>
              <a:buAutoNum type="circleNumDbPlain"/>
            </a:pPr>
            <a:r>
              <a:rPr lang="zh-CN" altLang="en-US" dirty="0">
                <a:latin typeface="STZhongsong" panose="02010600040101010101" pitchFamily="2" charset="-122"/>
                <a:ea typeface="STZhongsong" panose="02010600040101010101" pitchFamily="2" charset="-122"/>
              </a:rPr>
              <a:t>媒体特征规则：设备宽高、方向（横屏或竖屏）、分辨率等特征。</a:t>
            </a:r>
            <a:endParaRPr lang="en-US" altLang="zh-CN" dirty="0">
              <a:latin typeface="STZhongsong" panose="02010600040101010101" pitchFamily="2" charset="-122"/>
              <a:ea typeface="STZhongsong" panose="02010600040101010101" pitchFamily="2" charset="-122"/>
            </a:endParaRPr>
          </a:p>
          <a:p>
            <a:pPr marL="342900" indent="-342900">
              <a:lnSpc>
                <a:spcPct val="150000"/>
              </a:lnSpc>
              <a:buFont typeface="+mj-ea"/>
              <a:buAutoNum type="circleNumDbPlain"/>
            </a:pPr>
            <a:r>
              <a:rPr lang="en-US" altLang="zh-CN" dirty="0">
                <a:latin typeface="STZhongsong" panose="02010600040101010101" pitchFamily="2" charset="-122"/>
                <a:ea typeface="STZhongsong" panose="02010600040101010101" pitchFamily="2" charset="-122"/>
              </a:rPr>
              <a:t>CSS</a:t>
            </a:r>
            <a:r>
              <a:rPr lang="zh-CN" altLang="en-US" dirty="0">
                <a:latin typeface="STZhongsong" panose="02010600040101010101" pitchFamily="2" charset="-122"/>
                <a:ea typeface="STZhongsong" panose="02010600040101010101" pitchFamily="2" charset="-122"/>
              </a:rPr>
              <a:t>规则：会在媒体特征通过且媒体类型正确的时候应用。</a:t>
            </a:r>
            <a:endParaRPr lang="zh-CN" altLang="en-US" dirty="0">
              <a:latin typeface="STZhongsong" panose="02010600040101010101" pitchFamily="2" charset="-122"/>
              <a:ea typeface="STZhongsong" panose="0201060004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5</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、过渡</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8" name="矩形 17"/>
          <p:cNvSpPr/>
          <p:nvPr/>
        </p:nvSpPr>
        <p:spPr>
          <a:xfrm>
            <a:off x="798047" y="1865156"/>
            <a:ext cx="7524817" cy="400110"/>
          </a:xfrm>
          <a:prstGeom prst="rect">
            <a:avLst/>
          </a:prstGeom>
        </p:spPr>
        <p:txBody>
          <a:bodyPr wrap="none">
            <a:spAutoFit/>
          </a:bodyPr>
          <a:lstStyle/>
          <a:p>
            <a:r>
              <a:rPr lang="zh-CN" altLang="en-US" sz="2000" dirty="0">
                <a:latin typeface="STZhongsong" panose="02010600040101010101" pitchFamily="2" charset="-122"/>
                <a:ea typeface="STZhongsong" panose="02010600040101010101" pitchFamily="2" charset="-122"/>
              </a:rPr>
              <a:t>例</a:t>
            </a:r>
            <a:r>
              <a:rPr lang="en-US" altLang="zh-CN" sz="2000" dirty="0">
                <a:latin typeface="STZhongsong" panose="02010600040101010101" pitchFamily="2" charset="-122"/>
                <a:ea typeface="STZhongsong" panose="02010600040101010101" pitchFamily="2" charset="-122"/>
              </a:rPr>
              <a:t>2</a:t>
            </a:r>
            <a:r>
              <a:rPr lang="zh-CN" altLang="en-US" sz="2000" dirty="0">
                <a:latin typeface="STZhongsong" panose="02010600040101010101" pitchFamily="2" charset="-122"/>
                <a:ea typeface="STZhongsong" panose="02010600040101010101" pitchFamily="2" charset="-122"/>
              </a:rPr>
              <a:t>：应用过渡效果，当鼠标指针悬停时，文字部分与父元素重合</a:t>
            </a:r>
            <a:endParaRPr lang="zh-CN" altLang="en-US" sz="2000" dirty="0">
              <a:latin typeface="STZhongsong" panose="02010600040101010101" pitchFamily="2" charset="-122"/>
              <a:ea typeface="STZhongsong" panose="02010600040101010101" pitchFamily="2" charset="-122"/>
            </a:endParaRPr>
          </a:p>
        </p:txBody>
      </p:sp>
      <p:pic>
        <p:nvPicPr>
          <p:cNvPr id="19" name="图片 18"/>
          <p:cNvPicPr>
            <a:picLocks noChangeAspect="1"/>
          </p:cNvPicPr>
          <p:nvPr/>
        </p:nvPicPr>
        <p:blipFill>
          <a:blip r:embed="rId1"/>
          <a:stretch>
            <a:fillRect/>
          </a:stretch>
        </p:blipFill>
        <p:spPr>
          <a:xfrm>
            <a:off x="798047" y="2655577"/>
            <a:ext cx="4692183" cy="1760405"/>
          </a:xfrm>
          <a:prstGeom prst="rect">
            <a:avLst/>
          </a:prstGeom>
        </p:spPr>
      </p:pic>
      <p:pic>
        <p:nvPicPr>
          <p:cNvPr id="22" name="图片 21"/>
          <p:cNvPicPr>
            <a:picLocks noChangeAspect="1"/>
          </p:cNvPicPr>
          <p:nvPr/>
        </p:nvPicPr>
        <p:blipFill>
          <a:blip r:embed="rId2"/>
          <a:stretch>
            <a:fillRect/>
          </a:stretch>
        </p:blipFill>
        <p:spPr>
          <a:xfrm>
            <a:off x="6152933" y="2597366"/>
            <a:ext cx="4768215" cy="182071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6</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、动画</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1" name="矩形 10"/>
          <p:cNvSpPr/>
          <p:nvPr/>
        </p:nvSpPr>
        <p:spPr>
          <a:xfrm>
            <a:off x="798046" y="1747332"/>
            <a:ext cx="11006023" cy="1289777"/>
          </a:xfrm>
          <a:prstGeom prst="rect">
            <a:avLst/>
          </a:prstGeom>
        </p:spPr>
        <p:txBody>
          <a:bodyPr wrap="square">
            <a:spAutoFit/>
          </a:bodyPr>
          <a:lstStyle/>
          <a:p>
            <a:pPr>
              <a:lnSpc>
                <a:spcPct val="150000"/>
              </a:lnSpc>
            </a:pPr>
            <a:r>
              <a:rPr lang="zh-CN" altLang="en-US"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动画（</a:t>
            </a:r>
            <a:r>
              <a:rPr lang="en-US" altLang="zh-CN"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animation</a:t>
            </a:r>
            <a:r>
              <a:rPr lang="zh-CN" altLang="en-US" b="1" dirty="0">
                <a:solidFill>
                  <a:srgbClr val="7E1B6A"/>
                </a:solidFill>
                <a:latin typeface="STZhongsong" panose="02010600040101010101" pitchFamily="2" charset="-122"/>
                <a:ea typeface="STZhongsong" panose="02010600040101010101" pitchFamily="2" charset="-122"/>
                <a:cs typeface="Arial" panose="020B0604020202090204" pitchFamily="34" charset="0"/>
              </a:rPr>
              <a:t>）</a:t>
            </a:r>
            <a:r>
              <a:rPr lang="zh-CN" altLang="en-US" dirty="0">
                <a:latin typeface="STZhongsong" panose="02010600040101010101" pitchFamily="2" charset="-122"/>
                <a:ea typeface="STZhongsong" panose="02010600040101010101" pitchFamily="2" charset="-122"/>
                <a:cs typeface="Arial" panose="020B0604020202090204" pitchFamily="34" charset="0"/>
              </a:rPr>
              <a:t>是</a:t>
            </a:r>
            <a:r>
              <a:rPr lang="en-US" altLang="zh-CN" dirty="0">
                <a:latin typeface="STZhongsong" panose="02010600040101010101" pitchFamily="2" charset="-122"/>
                <a:ea typeface="STZhongsong" panose="02010600040101010101" pitchFamily="2" charset="-122"/>
                <a:cs typeface="Arial" panose="020B0604020202090204" pitchFamily="34" charset="0"/>
              </a:rPr>
              <a:t>CSS3</a:t>
            </a:r>
            <a:r>
              <a:rPr lang="zh-CN" altLang="en-US" dirty="0">
                <a:latin typeface="STZhongsong" panose="02010600040101010101" pitchFamily="2" charset="-122"/>
                <a:ea typeface="STZhongsong" panose="02010600040101010101" pitchFamily="2" charset="-122"/>
                <a:cs typeface="Arial" panose="020B0604020202090204" pitchFamily="34" charset="0"/>
              </a:rPr>
              <a:t>中具有颠覆性的特征之一，是由静态图片连续播放而成的，静态图片称为关键帧（</a:t>
            </a:r>
            <a:r>
              <a:rPr lang="en-US" altLang="zh-CN" dirty="0">
                <a:latin typeface="STZhongsong" panose="02010600040101010101" pitchFamily="2" charset="-122"/>
                <a:ea typeface="STZhongsong" panose="02010600040101010101" pitchFamily="2" charset="-122"/>
                <a:cs typeface="Arial" panose="020B0604020202090204" pitchFamily="34" charset="0"/>
              </a:rPr>
              <a:t>Key Frame</a:t>
            </a:r>
            <a:r>
              <a:rPr lang="zh-CN" altLang="en-US" dirty="0">
                <a:latin typeface="STZhongsong" panose="02010600040101010101" pitchFamily="2" charset="-122"/>
                <a:ea typeface="STZhongsong" panose="02010600040101010101" pitchFamily="2" charset="-122"/>
                <a:cs typeface="Arial" panose="020B0604020202090204" pitchFamily="34" charset="0"/>
              </a:rPr>
              <a:t>）。</a:t>
            </a:r>
            <a:r>
              <a:rPr lang="en-US" altLang="zh-CN" dirty="0">
                <a:latin typeface="STZhongsong" panose="02010600040101010101" pitchFamily="2" charset="-122"/>
                <a:ea typeface="STZhongsong" panose="02010600040101010101" pitchFamily="2" charset="-122"/>
                <a:cs typeface="Arial" panose="020B0604020202090204" pitchFamily="34" charset="0"/>
              </a:rPr>
              <a:t>CSS3</a:t>
            </a:r>
            <a:r>
              <a:rPr lang="zh-CN" altLang="en-US" dirty="0">
                <a:latin typeface="STZhongsong" panose="02010600040101010101" pitchFamily="2" charset="-122"/>
                <a:ea typeface="STZhongsong" panose="02010600040101010101" pitchFamily="2" charset="-122"/>
                <a:cs typeface="Arial" panose="020B0604020202090204" pitchFamily="34" charset="0"/>
              </a:rPr>
              <a:t>支持动画创建，可以代替动画图片、</a:t>
            </a:r>
            <a:r>
              <a:rPr lang="en-US" altLang="zh-CN" dirty="0">
                <a:latin typeface="STZhongsong" panose="02010600040101010101" pitchFamily="2" charset="-122"/>
                <a:ea typeface="STZhongsong" panose="02010600040101010101" pitchFamily="2" charset="-122"/>
                <a:cs typeface="Arial" panose="020B0604020202090204" pitchFamily="34" charset="0"/>
              </a:rPr>
              <a:t>Flash</a:t>
            </a:r>
            <a:r>
              <a:rPr lang="zh-CN" altLang="en-US" dirty="0">
                <a:latin typeface="STZhongsong" panose="02010600040101010101" pitchFamily="2" charset="-122"/>
                <a:ea typeface="STZhongsong" panose="02010600040101010101" pitchFamily="2" charset="-122"/>
                <a:cs typeface="Arial" panose="020B0604020202090204" pitchFamily="34" charset="0"/>
              </a:rPr>
              <a:t>以及部分</a:t>
            </a:r>
            <a:r>
              <a:rPr lang="en-US" altLang="zh-CN" dirty="0">
                <a:latin typeface="STZhongsong" panose="02010600040101010101" pitchFamily="2" charset="-122"/>
                <a:ea typeface="STZhongsong" panose="02010600040101010101" pitchFamily="2" charset="-122"/>
                <a:cs typeface="Arial" panose="020B0604020202090204" pitchFamily="34" charset="0"/>
              </a:rPr>
              <a:t>JavaScript</a:t>
            </a:r>
            <a:r>
              <a:rPr lang="zh-CN" altLang="en-US" dirty="0">
                <a:latin typeface="STZhongsong" panose="02010600040101010101" pitchFamily="2" charset="-122"/>
                <a:ea typeface="STZhongsong" panose="02010600040101010101" pitchFamily="2" charset="-122"/>
                <a:cs typeface="Arial" panose="020B0604020202090204" pitchFamily="34" charset="0"/>
              </a:rPr>
              <a:t>动态效果。相比较过渡，动画可以实现更多变化，更多控制，连续自动播放等效果。</a:t>
            </a:r>
            <a:endParaRPr lang="en-US" altLang="zh-CN" sz="1200" dirty="0">
              <a:latin typeface="STZhongsong" panose="02010600040101010101" pitchFamily="2" charset="-122"/>
              <a:ea typeface="STZhongsong" panose="02010600040101010101" pitchFamily="2" charset="-122"/>
              <a:cs typeface="Arial" panose="020B0604020202090204" pitchFamily="34" charset="0"/>
            </a:endParaRPr>
          </a:p>
        </p:txBody>
      </p:sp>
      <p:sp>
        <p:nvSpPr>
          <p:cNvPr id="12" name="矩形 11"/>
          <p:cNvSpPr/>
          <p:nvPr/>
        </p:nvSpPr>
        <p:spPr>
          <a:xfrm>
            <a:off x="932993" y="3583000"/>
            <a:ext cx="5221301" cy="369332"/>
          </a:xfrm>
          <a:prstGeom prst="rect">
            <a:avLst/>
          </a:prstGeom>
        </p:spPr>
        <p:txBody>
          <a:bodyPr wrap="none">
            <a:spAutoFit/>
          </a:bodyPr>
          <a:lstStyle/>
          <a:p>
            <a:pPr marL="342900" indent="-342900">
              <a:buFont typeface="+mj-ea"/>
              <a:buAutoNum type="circleNumDbPlain"/>
            </a:pPr>
            <a:r>
              <a:rPr lang="zh-CN" altLang="en-US" dirty="0">
                <a:latin typeface="STZhongsong" panose="02010600040101010101" pitchFamily="2" charset="-122"/>
                <a:ea typeface="STZhongsong" panose="02010600040101010101" pitchFamily="2" charset="-122"/>
              </a:rPr>
              <a:t>用</a:t>
            </a:r>
            <a:r>
              <a:rPr lang="en-US" altLang="zh-CN" dirty="0" err="1">
                <a:latin typeface="STZhongsong" panose="02010600040101010101" pitchFamily="2" charset="-122"/>
                <a:ea typeface="STZhongsong" panose="02010600040101010101" pitchFamily="2" charset="-122"/>
              </a:rPr>
              <a:t>keyframes</a:t>
            </a:r>
            <a:r>
              <a:rPr lang="en-US" altLang="zh-CN" dirty="0">
                <a:latin typeface="STZhongsong" panose="02010600040101010101" pitchFamily="2" charset="-122"/>
                <a:ea typeface="STZhongsong" panose="02010600040101010101" pitchFamily="2" charset="-122"/>
              </a:rPr>
              <a:t> </a:t>
            </a:r>
            <a:r>
              <a:rPr lang="zh-CN" altLang="en-US" dirty="0">
                <a:latin typeface="STZhongsong" panose="02010600040101010101" pitchFamily="2" charset="-122"/>
                <a:ea typeface="STZhongsong" panose="02010600040101010101" pitchFamily="2" charset="-122"/>
              </a:rPr>
              <a:t>定义动画（类似定义类选择器）</a:t>
            </a:r>
            <a:endParaRPr lang="zh-CN" altLang="en-US" dirty="0">
              <a:latin typeface="STZhongsong" panose="02010600040101010101" pitchFamily="2" charset="-122"/>
              <a:ea typeface="STZhongsong" panose="02010600040101010101" pitchFamily="2" charset="-122"/>
            </a:endParaRPr>
          </a:p>
        </p:txBody>
      </p:sp>
      <p:pic>
        <p:nvPicPr>
          <p:cNvPr id="13" name="图片 12"/>
          <p:cNvPicPr>
            <a:picLocks noChangeAspect="1"/>
          </p:cNvPicPr>
          <p:nvPr/>
        </p:nvPicPr>
        <p:blipFill>
          <a:blip r:embed="rId1"/>
          <a:stretch>
            <a:fillRect/>
          </a:stretch>
        </p:blipFill>
        <p:spPr>
          <a:xfrm>
            <a:off x="1352605" y="4017463"/>
            <a:ext cx="2977657" cy="2734384"/>
          </a:xfrm>
          <a:prstGeom prst="rect">
            <a:avLst/>
          </a:prstGeom>
        </p:spPr>
      </p:pic>
      <p:sp>
        <p:nvSpPr>
          <p:cNvPr id="14" name="矩形 13"/>
          <p:cNvSpPr/>
          <p:nvPr/>
        </p:nvSpPr>
        <p:spPr>
          <a:xfrm>
            <a:off x="7140095" y="3556728"/>
            <a:ext cx="3827947" cy="418063"/>
          </a:xfrm>
          <a:prstGeom prst="rect">
            <a:avLst/>
          </a:prstGeom>
        </p:spPr>
        <p:txBody>
          <a:bodyPr wrap="square">
            <a:spAutoFit/>
          </a:bodyPr>
          <a:lstStyle/>
          <a:p>
            <a:pPr marL="342900" indent="-342900">
              <a:lnSpc>
                <a:spcPct val="150000"/>
              </a:lnSpc>
              <a:buFont typeface="+mj-ea"/>
              <a:buAutoNum type="circleNumDbPlain" startAt="2"/>
            </a:pPr>
            <a:r>
              <a:rPr lang="zh-CN" altLang="en-US" sz="1600" dirty="0">
                <a:latin typeface="STZhongsong" panose="02010600040101010101" pitchFamily="2" charset="-122"/>
                <a:ea typeface="STZhongsong" panose="02010600040101010101" pitchFamily="2" charset="-122"/>
              </a:rPr>
              <a:t>元素使用动画</a:t>
            </a:r>
            <a:endParaRPr lang="en-US" altLang="zh-CN" sz="1100" dirty="0">
              <a:latin typeface="STZhongsong" panose="02010600040101010101" pitchFamily="2" charset="-122"/>
              <a:ea typeface="STZhongsong" panose="02010600040101010101" pitchFamily="2" charset="-122"/>
            </a:endParaRPr>
          </a:p>
        </p:txBody>
      </p:sp>
      <p:pic>
        <p:nvPicPr>
          <p:cNvPr id="15" name="图片 14"/>
          <p:cNvPicPr>
            <a:picLocks noChangeAspect="1"/>
          </p:cNvPicPr>
          <p:nvPr/>
        </p:nvPicPr>
        <p:blipFill>
          <a:blip r:embed="rId2"/>
          <a:stretch>
            <a:fillRect/>
          </a:stretch>
        </p:blipFill>
        <p:spPr>
          <a:xfrm>
            <a:off x="7140095" y="4097606"/>
            <a:ext cx="3454333" cy="266014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6</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、动画</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6" name="矩形 15"/>
          <p:cNvSpPr/>
          <p:nvPr/>
        </p:nvSpPr>
        <p:spPr>
          <a:xfrm>
            <a:off x="795867" y="1605437"/>
            <a:ext cx="9791893" cy="1895391"/>
          </a:xfrm>
          <a:prstGeom prst="rect">
            <a:avLst/>
          </a:prstGeom>
        </p:spPr>
        <p:txBody>
          <a:bodyPr wrap="square">
            <a:spAutoFit/>
          </a:bodyPr>
          <a:lstStyle/>
          <a:p>
            <a:pPr>
              <a:lnSpc>
                <a:spcPct val="150000"/>
              </a:lnSpc>
            </a:pPr>
            <a:r>
              <a:rPr lang="zh-CN" altLang="en-US" sz="1600" b="1" dirty="0">
                <a:latin typeface="STZhongsong" panose="02010600040101010101" pitchFamily="2" charset="-122"/>
                <a:ea typeface="STZhongsong" panose="02010600040101010101" pitchFamily="2" charset="-122"/>
              </a:rPr>
              <a:t>动画序列</a:t>
            </a:r>
            <a:endParaRPr lang="zh-CN" altLang="en-US" sz="1600" b="1" dirty="0">
              <a:latin typeface="STZhongsong" panose="02010600040101010101" pitchFamily="2" charset="-122"/>
              <a:ea typeface="STZhongsong" panose="02010600040101010101" pitchFamily="2" charset="-122"/>
            </a:endParaRPr>
          </a:p>
          <a:p>
            <a:pPr>
              <a:lnSpc>
                <a:spcPct val="150000"/>
              </a:lnSpc>
            </a:pPr>
            <a:r>
              <a:rPr lang="zh-CN" altLang="en-US" sz="1600" dirty="0">
                <a:latin typeface="STZhongsong" panose="02010600040101010101" pitchFamily="2" charset="-122"/>
                <a:ea typeface="STZhongsong" panose="02010600040101010101" pitchFamily="2" charset="-122"/>
              </a:rPr>
              <a:t> </a:t>
            </a:r>
            <a:r>
              <a:rPr lang="en-US" altLang="zh-CN" sz="1600" dirty="0">
                <a:latin typeface="STZhongsong" panose="02010600040101010101" pitchFamily="2" charset="-122"/>
                <a:ea typeface="STZhongsong" panose="02010600040101010101" pitchFamily="2" charset="-122"/>
              </a:rPr>
              <a:t>0% </a:t>
            </a:r>
            <a:r>
              <a:rPr lang="zh-CN" altLang="en-US" sz="1600" dirty="0">
                <a:latin typeface="STZhongsong" panose="02010600040101010101" pitchFamily="2" charset="-122"/>
                <a:ea typeface="STZhongsong" panose="02010600040101010101" pitchFamily="2" charset="-122"/>
              </a:rPr>
              <a:t>是动画的</a:t>
            </a:r>
            <a:r>
              <a:rPr lang="zh-CN" altLang="en-US" sz="1600" b="1" dirty="0">
                <a:solidFill>
                  <a:srgbClr val="C00000"/>
                </a:solidFill>
                <a:latin typeface="STZhongsong" panose="02010600040101010101" pitchFamily="2" charset="-122"/>
                <a:ea typeface="STZhongsong" panose="02010600040101010101" pitchFamily="2" charset="-122"/>
              </a:rPr>
              <a:t>开始</a:t>
            </a:r>
            <a:r>
              <a:rPr lang="zh-CN" altLang="en-US" sz="1600" dirty="0">
                <a:latin typeface="STZhongsong" panose="02010600040101010101" pitchFamily="2" charset="-122"/>
                <a:ea typeface="STZhongsong" panose="02010600040101010101" pitchFamily="2" charset="-122"/>
              </a:rPr>
              <a:t>，</a:t>
            </a:r>
            <a:r>
              <a:rPr lang="en-US" altLang="zh-CN" sz="1600" dirty="0">
                <a:latin typeface="STZhongsong" panose="02010600040101010101" pitchFamily="2" charset="-122"/>
                <a:ea typeface="STZhongsong" panose="02010600040101010101" pitchFamily="2" charset="-122"/>
              </a:rPr>
              <a:t>100% </a:t>
            </a:r>
            <a:r>
              <a:rPr lang="zh-CN" altLang="en-US" sz="1600" dirty="0">
                <a:latin typeface="STZhongsong" panose="02010600040101010101" pitchFamily="2" charset="-122"/>
                <a:ea typeface="STZhongsong" panose="02010600040101010101" pitchFamily="2" charset="-122"/>
              </a:rPr>
              <a:t>是动画的</a:t>
            </a:r>
            <a:r>
              <a:rPr lang="zh-CN" altLang="en-US" sz="1600" b="1" dirty="0">
                <a:solidFill>
                  <a:srgbClr val="C00000"/>
                </a:solidFill>
                <a:latin typeface="STZhongsong" panose="02010600040101010101" pitchFamily="2" charset="-122"/>
                <a:ea typeface="STZhongsong" panose="02010600040101010101" pitchFamily="2" charset="-122"/>
              </a:rPr>
              <a:t>完成</a:t>
            </a:r>
            <a:r>
              <a:rPr lang="zh-CN" altLang="en-US" sz="1600" dirty="0">
                <a:latin typeface="STZhongsong" panose="02010600040101010101" pitchFamily="2" charset="-122"/>
                <a:ea typeface="STZhongsong" panose="02010600040101010101" pitchFamily="2" charset="-122"/>
              </a:rPr>
              <a:t>。这样的规则就是动画序列。</a:t>
            </a:r>
            <a:endParaRPr lang="zh-CN" altLang="en-US" sz="1600" dirty="0">
              <a:latin typeface="STZhongsong" panose="02010600040101010101" pitchFamily="2" charset="-122"/>
              <a:ea typeface="STZhongsong" panose="02010600040101010101" pitchFamily="2" charset="-122"/>
            </a:endParaRPr>
          </a:p>
          <a:p>
            <a:pPr>
              <a:lnSpc>
                <a:spcPct val="150000"/>
              </a:lnSpc>
            </a:pPr>
            <a:r>
              <a:rPr lang="zh-CN" altLang="en-US" sz="1600" dirty="0">
                <a:latin typeface="STZhongsong" panose="02010600040101010101" pitchFamily="2" charset="-122"/>
                <a:ea typeface="STZhongsong" panose="02010600040101010101" pitchFamily="2" charset="-122"/>
              </a:rPr>
              <a:t> 在 </a:t>
            </a:r>
            <a:r>
              <a:rPr lang="en-US" altLang="zh-CN" sz="1600" b="1" dirty="0">
                <a:solidFill>
                  <a:srgbClr val="C00000"/>
                </a:solidFill>
                <a:latin typeface="STZhongsong" panose="02010600040101010101" pitchFamily="2" charset="-122"/>
                <a:ea typeface="STZhongsong" panose="02010600040101010101" pitchFamily="2" charset="-122"/>
              </a:rPr>
              <a:t>@</a:t>
            </a:r>
            <a:r>
              <a:rPr lang="en-US" altLang="zh-CN" sz="1600" b="1" dirty="0" err="1">
                <a:solidFill>
                  <a:srgbClr val="C00000"/>
                </a:solidFill>
                <a:latin typeface="STZhongsong" panose="02010600040101010101" pitchFamily="2" charset="-122"/>
                <a:ea typeface="STZhongsong" panose="02010600040101010101" pitchFamily="2" charset="-122"/>
              </a:rPr>
              <a:t>keyframes</a:t>
            </a:r>
            <a:r>
              <a:rPr lang="en-US" altLang="zh-CN" sz="1600" b="1" dirty="0">
                <a:solidFill>
                  <a:srgbClr val="C00000"/>
                </a:solidFill>
                <a:latin typeface="STZhongsong" panose="02010600040101010101" pitchFamily="2" charset="-122"/>
                <a:ea typeface="STZhongsong" panose="02010600040101010101" pitchFamily="2" charset="-122"/>
              </a:rPr>
              <a:t> </a:t>
            </a:r>
            <a:r>
              <a:rPr lang="zh-CN" altLang="en-US" sz="1600" dirty="0">
                <a:latin typeface="STZhongsong" panose="02010600040101010101" pitchFamily="2" charset="-122"/>
                <a:ea typeface="STZhongsong" panose="02010600040101010101" pitchFamily="2" charset="-122"/>
              </a:rPr>
              <a:t>中规定某项 </a:t>
            </a:r>
            <a:r>
              <a:rPr lang="en-US" altLang="zh-CN" sz="1600" dirty="0">
                <a:latin typeface="STZhongsong" panose="02010600040101010101" pitchFamily="2" charset="-122"/>
                <a:ea typeface="STZhongsong" panose="02010600040101010101" pitchFamily="2" charset="-122"/>
              </a:rPr>
              <a:t>CSS </a:t>
            </a:r>
            <a:r>
              <a:rPr lang="zh-CN" altLang="en-US" sz="1600" dirty="0">
                <a:latin typeface="STZhongsong" panose="02010600040101010101" pitchFamily="2" charset="-122"/>
                <a:ea typeface="STZhongsong" panose="02010600040101010101" pitchFamily="2" charset="-122"/>
              </a:rPr>
              <a:t>样式，就能创建由当前样式逐渐改为新样式的动画效果。</a:t>
            </a:r>
            <a:endParaRPr lang="zh-CN" altLang="en-US" sz="1600" dirty="0">
              <a:latin typeface="STZhongsong" panose="02010600040101010101" pitchFamily="2" charset="-122"/>
              <a:ea typeface="STZhongsong" panose="02010600040101010101" pitchFamily="2" charset="-122"/>
            </a:endParaRPr>
          </a:p>
          <a:p>
            <a:pPr>
              <a:lnSpc>
                <a:spcPct val="150000"/>
              </a:lnSpc>
            </a:pPr>
            <a:r>
              <a:rPr lang="zh-CN" altLang="en-US" sz="1600" dirty="0">
                <a:latin typeface="STZhongsong" panose="02010600040101010101" pitchFamily="2" charset="-122"/>
                <a:ea typeface="STZhongsong" panose="02010600040101010101" pitchFamily="2" charset="-122"/>
              </a:rPr>
              <a:t> 动画是使元素从一种样式逐渐变化为另一种样式的效果。您可以改变任意多的样式任意多的</a:t>
            </a:r>
            <a:r>
              <a:rPr lang="zh-CN" altLang="en-US" sz="1600" b="1" dirty="0">
                <a:solidFill>
                  <a:srgbClr val="C00000"/>
                </a:solidFill>
                <a:latin typeface="STZhongsong" panose="02010600040101010101" pitchFamily="2" charset="-122"/>
                <a:ea typeface="STZhongsong" panose="02010600040101010101" pitchFamily="2" charset="-122"/>
              </a:rPr>
              <a:t>次数</a:t>
            </a:r>
            <a:r>
              <a:rPr lang="zh-CN" altLang="en-US" sz="1600" dirty="0">
                <a:latin typeface="STZhongsong" panose="02010600040101010101" pitchFamily="2" charset="-122"/>
                <a:ea typeface="STZhongsong" panose="02010600040101010101" pitchFamily="2" charset="-122"/>
              </a:rPr>
              <a:t>。</a:t>
            </a:r>
            <a:endParaRPr lang="zh-CN" altLang="en-US" sz="1600" dirty="0">
              <a:latin typeface="STZhongsong" panose="02010600040101010101" pitchFamily="2" charset="-122"/>
              <a:ea typeface="STZhongsong" panose="02010600040101010101" pitchFamily="2" charset="-122"/>
            </a:endParaRPr>
          </a:p>
          <a:p>
            <a:pPr>
              <a:lnSpc>
                <a:spcPct val="150000"/>
              </a:lnSpc>
            </a:pPr>
            <a:r>
              <a:rPr lang="zh-CN" altLang="en-US" sz="1600" dirty="0">
                <a:latin typeface="STZhongsong" panose="02010600040101010101" pitchFamily="2" charset="-122"/>
                <a:ea typeface="STZhongsong" panose="02010600040101010101" pitchFamily="2" charset="-122"/>
              </a:rPr>
              <a:t> 请用百分比来规定变化发生的时间，或用关键词 </a:t>
            </a:r>
            <a:r>
              <a:rPr lang="en-US" altLang="zh-CN" sz="1600" dirty="0">
                <a:latin typeface="STZhongsong" panose="02010600040101010101" pitchFamily="2" charset="-122"/>
                <a:ea typeface="STZhongsong" panose="02010600040101010101" pitchFamily="2" charset="-122"/>
              </a:rPr>
              <a:t>"</a:t>
            </a:r>
            <a:r>
              <a:rPr lang="en-US" altLang="zh-CN" sz="1600" b="1" dirty="0">
                <a:solidFill>
                  <a:srgbClr val="C00000"/>
                </a:solidFill>
                <a:latin typeface="STZhongsong" panose="02010600040101010101" pitchFamily="2" charset="-122"/>
                <a:ea typeface="STZhongsong" panose="02010600040101010101" pitchFamily="2" charset="-122"/>
              </a:rPr>
              <a:t>from</a:t>
            </a:r>
            <a:r>
              <a:rPr lang="en-US" altLang="zh-CN" sz="1600" dirty="0">
                <a:latin typeface="STZhongsong" panose="02010600040101010101" pitchFamily="2" charset="-122"/>
                <a:ea typeface="STZhongsong" panose="02010600040101010101" pitchFamily="2" charset="-122"/>
              </a:rPr>
              <a:t>" </a:t>
            </a:r>
            <a:r>
              <a:rPr lang="zh-CN" altLang="en-US" sz="1600" dirty="0">
                <a:latin typeface="STZhongsong" panose="02010600040101010101" pitchFamily="2" charset="-122"/>
                <a:ea typeface="STZhongsong" panose="02010600040101010101" pitchFamily="2" charset="-122"/>
              </a:rPr>
              <a:t>和 </a:t>
            </a:r>
            <a:r>
              <a:rPr lang="en-US" altLang="zh-CN" sz="1600" dirty="0">
                <a:latin typeface="STZhongsong" panose="02010600040101010101" pitchFamily="2" charset="-122"/>
                <a:ea typeface="STZhongsong" panose="02010600040101010101" pitchFamily="2" charset="-122"/>
              </a:rPr>
              <a:t>"</a:t>
            </a:r>
            <a:r>
              <a:rPr lang="en-US" altLang="zh-CN" sz="1600" b="1" dirty="0">
                <a:solidFill>
                  <a:srgbClr val="C00000"/>
                </a:solidFill>
                <a:latin typeface="STZhongsong" panose="02010600040101010101" pitchFamily="2" charset="-122"/>
                <a:ea typeface="STZhongsong" panose="02010600040101010101" pitchFamily="2" charset="-122"/>
              </a:rPr>
              <a:t>to</a:t>
            </a:r>
            <a:r>
              <a:rPr lang="en-US" altLang="zh-CN" sz="1600" dirty="0">
                <a:latin typeface="STZhongsong" panose="02010600040101010101" pitchFamily="2" charset="-122"/>
                <a:ea typeface="STZhongsong" panose="02010600040101010101" pitchFamily="2" charset="-122"/>
              </a:rPr>
              <a:t>"</a:t>
            </a:r>
            <a:r>
              <a:rPr lang="zh-CN" altLang="en-US" sz="1600" dirty="0">
                <a:latin typeface="STZhongsong" panose="02010600040101010101" pitchFamily="2" charset="-122"/>
                <a:ea typeface="STZhongsong" panose="02010600040101010101" pitchFamily="2" charset="-122"/>
              </a:rPr>
              <a:t>，等同于 </a:t>
            </a:r>
            <a:r>
              <a:rPr lang="en-US" altLang="zh-CN" sz="1600" b="1" dirty="0">
                <a:solidFill>
                  <a:srgbClr val="C00000"/>
                </a:solidFill>
                <a:latin typeface="STZhongsong" panose="02010600040101010101" pitchFamily="2" charset="-122"/>
                <a:ea typeface="STZhongsong" panose="02010600040101010101" pitchFamily="2" charset="-122"/>
              </a:rPr>
              <a:t>0%</a:t>
            </a:r>
            <a:r>
              <a:rPr lang="en-US" altLang="zh-CN" sz="1600" dirty="0">
                <a:latin typeface="STZhongsong" panose="02010600040101010101" pitchFamily="2" charset="-122"/>
                <a:ea typeface="STZhongsong" panose="02010600040101010101" pitchFamily="2" charset="-122"/>
              </a:rPr>
              <a:t> </a:t>
            </a:r>
            <a:r>
              <a:rPr lang="zh-CN" altLang="en-US" sz="1600" dirty="0">
                <a:latin typeface="STZhongsong" panose="02010600040101010101" pitchFamily="2" charset="-122"/>
                <a:ea typeface="STZhongsong" panose="02010600040101010101" pitchFamily="2" charset="-122"/>
              </a:rPr>
              <a:t>和 </a:t>
            </a:r>
            <a:r>
              <a:rPr lang="en-US" altLang="zh-CN" sz="1600" b="1" dirty="0">
                <a:solidFill>
                  <a:srgbClr val="C00000"/>
                </a:solidFill>
                <a:latin typeface="STZhongsong" panose="02010600040101010101" pitchFamily="2" charset="-122"/>
                <a:ea typeface="STZhongsong" panose="02010600040101010101" pitchFamily="2" charset="-122"/>
              </a:rPr>
              <a:t>100%</a:t>
            </a:r>
            <a:r>
              <a:rPr lang="zh-CN" altLang="en-US" sz="1600" dirty="0">
                <a:latin typeface="STZhongsong" panose="02010600040101010101" pitchFamily="2" charset="-122"/>
                <a:ea typeface="STZhongsong" panose="02010600040101010101" pitchFamily="2" charset="-122"/>
              </a:rPr>
              <a:t>。</a:t>
            </a:r>
            <a:endParaRPr lang="zh-CN" altLang="en-US" sz="1600" dirty="0">
              <a:latin typeface="STZhongsong" panose="02010600040101010101" pitchFamily="2" charset="-122"/>
              <a:ea typeface="STZhongsong" panose="02010600040101010101" pitchFamily="2" charset="-122"/>
            </a:endParaRPr>
          </a:p>
        </p:txBody>
      </p:sp>
      <p:grpSp>
        <p:nvGrpSpPr>
          <p:cNvPr id="17" name="组合 16"/>
          <p:cNvGrpSpPr/>
          <p:nvPr/>
        </p:nvGrpSpPr>
        <p:grpSpPr>
          <a:xfrm>
            <a:off x="1145627" y="3741683"/>
            <a:ext cx="9562078" cy="2979792"/>
            <a:chOff x="1026511" y="3596430"/>
            <a:chExt cx="10522022" cy="3125045"/>
          </a:xfrm>
        </p:grpSpPr>
        <p:pic>
          <p:nvPicPr>
            <p:cNvPr id="18" name="图片 17"/>
            <p:cNvPicPr>
              <a:picLocks noChangeAspect="1"/>
            </p:cNvPicPr>
            <p:nvPr/>
          </p:nvPicPr>
          <p:blipFill>
            <a:blip r:embed="rId1"/>
            <a:stretch>
              <a:fillRect/>
            </a:stretch>
          </p:blipFill>
          <p:spPr>
            <a:xfrm>
              <a:off x="3526824" y="3870419"/>
              <a:ext cx="4970558" cy="2851056"/>
            </a:xfrm>
            <a:prstGeom prst="rect">
              <a:avLst/>
            </a:prstGeom>
          </p:spPr>
        </p:pic>
        <p:pic>
          <p:nvPicPr>
            <p:cNvPr id="19" name="图片 18"/>
            <p:cNvPicPr>
              <a:picLocks noChangeAspect="1"/>
            </p:cNvPicPr>
            <p:nvPr/>
          </p:nvPicPr>
          <p:blipFill>
            <a:blip r:embed="rId2"/>
            <a:stretch>
              <a:fillRect/>
            </a:stretch>
          </p:blipFill>
          <p:spPr>
            <a:xfrm>
              <a:off x="1026511" y="3682681"/>
              <a:ext cx="1743075" cy="485775"/>
            </a:xfrm>
            <a:prstGeom prst="rect">
              <a:avLst/>
            </a:prstGeom>
          </p:spPr>
        </p:pic>
        <p:pic>
          <p:nvPicPr>
            <p:cNvPr id="20" name="图片 19"/>
            <p:cNvPicPr>
              <a:picLocks noChangeAspect="1"/>
            </p:cNvPicPr>
            <p:nvPr/>
          </p:nvPicPr>
          <p:blipFill>
            <a:blip r:embed="rId3"/>
            <a:stretch>
              <a:fillRect/>
            </a:stretch>
          </p:blipFill>
          <p:spPr>
            <a:xfrm>
              <a:off x="1026511" y="4636308"/>
              <a:ext cx="1905000" cy="409575"/>
            </a:xfrm>
            <a:prstGeom prst="rect">
              <a:avLst/>
            </a:prstGeom>
          </p:spPr>
        </p:pic>
        <p:pic>
          <p:nvPicPr>
            <p:cNvPr id="22" name="图片 21"/>
            <p:cNvPicPr>
              <a:picLocks noChangeAspect="1"/>
            </p:cNvPicPr>
            <p:nvPr/>
          </p:nvPicPr>
          <p:blipFill>
            <a:blip r:embed="rId4"/>
            <a:stretch>
              <a:fillRect/>
            </a:stretch>
          </p:blipFill>
          <p:spPr>
            <a:xfrm>
              <a:off x="1026511" y="5646941"/>
              <a:ext cx="1924050" cy="552450"/>
            </a:xfrm>
            <a:prstGeom prst="rect">
              <a:avLst/>
            </a:prstGeom>
          </p:spPr>
        </p:pic>
        <p:pic>
          <p:nvPicPr>
            <p:cNvPr id="23" name="图片 22"/>
            <p:cNvPicPr>
              <a:picLocks noChangeAspect="1"/>
            </p:cNvPicPr>
            <p:nvPr/>
          </p:nvPicPr>
          <p:blipFill>
            <a:blip r:embed="rId5"/>
            <a:stretch>
              <a:fillRect/>
            </a:stretch>
          </p:blipFill>
          <p:spPr>
            <a:xfrm>
              <a:off x="9634008" y="3596430"/>
              <a:ext cx="1828800" cy="561975"/>
            </a:xfrm>
            <a:prstGeom prst="rect">
              <a:avLst/>
            </a:prstGeom>
          </p:spPr>
        </p:pic>
        <p:pic>
          <p:nvPicPr>
            <p:cNvPr id="24" name="图片 23"/>
            <p:cNvPicPr>
              <a:picLocks noChangeAspect="1"/>
            </p:cNvPicPr>
            <p:nvPr/>
          </p:nvPicPr>
          <p:blipFill>
            <a:blip r:embed="rId6"/>
            <a:stretch>
              <a:fillRect/>
            </a:stretch>
          </p:blipFill>
          <p:spPr>
            <a:xfrm>
              <a:off x="9634008" y="5219411"/>
              <a:ext cx="1914525" cy="552450"/>
            </a:xfrm>
            <a:prstGeom prst="rect">
              <a:avLst/>
            </a:prstGeom>
          </p:spPr>
        </p:pic>
        <p:cxnSp>
          <p:nvCxnSpPr>
            <p:cNvPr id="25" name="直接箭头连接符 19"/>
            <p:cNvCxnSpPr>
              <a:stCxn id="23" idx="1"/>
            </p:cNvCxnSpPr>
            <p:nvPr/>
          </p:nvCxnSpPr>
          <p:spPr>
            <a:xfrm flipH="1">
              <a:off x="8108433" y="3877418"/>
              <a:ext cx="1525575" cy="801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1"/>
            <p:cNvCxnSpPr/>
            <p:nvPr/>
          </p:nvCxnSpPr>
          <p:spPr>
            <a:xfrm flipH="1">
              <a:off x="8108432" y="5522456"/>
              <a:ext cx="1525575" cy="801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2"/>
            <p:cNvCxnSpPr>
              <a:stCxn id="19" idx="3"/>
            </p:cNvCxnSpPr>
            <p:nvPr/>
          </p:nvCxnSpPr>
          <p:spPr>
            <a:xfrm>
              <a:off x="2769586" y="3925569"/>
              <a:ext cx="938213" cy="6228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4"/>
            <p:cNvCxnSpPr>
              <a:stCxn id="20" idx="3"/>
            </p:cNvCxnSpPr>
            <p:nvPr/>
          </p:nvCxnSpPr>
          <p:spPr>
            <a:xfrm flipV="1">
              <a:off x="2931511" y="4636308"/>
              <a:ext cx="747713" cy="2047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6"/>
            <p:cNvCxnSpPr>
              <a:stCxn id="22" idx="3"/>
            </p:cNvCxnSpPr>
            <p:nvPr/>
          </p:nvCxnSpPr>
          <p:spPr>
            <a:xfrm>
              <a:off x="2950561" y="5923166"/>
              <a:ext cx="919163" cy="276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6</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、动画</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6" name="矩形 15"/>
          <p:cNvSpPr/>
          <p:nvPr/>
        </p:nvSpPr>
        <p:spPr>
          <a:xfrm>
            <a:off x="795867" y="1605437"/>
            <a:ext cx="9791893" cy="418063"/>
          </a:xfrm>
          <a:prstGeom prst="rect">
            <a:avLst/>
          </a:prstGeom>
        </p:spPr>
        <p:txBody>
          <a:bodyPr wrap="square">
            <a:spAutoFit/>
          </a:bodyPr>
          <a:lstStyle/>
          <a:p>
            <a:pPr>
              <a:lnSpc>
                <a:spcPct val="150000"/>
              </a:lnSpc>
            </a:pPr>
            <a:r>
              <a:rPr lang="zh-CN" altLang="en-US" sz="1600" b="1" dirty="0">
                <a:latin typeface="STZhongsong" panose="02010600040101010101" pitchFamily="2" charset="-122"/>
                <a:ea typeface="STZhongsong" panose="02010600040101010101" pitchFamily="2" charset="-122"/>
              </a:rPr>
              <a:t>动画常用属性</a:t>
            </a:r>
            <a:endParaRPr lang="zh-CN" altLang="en-US" sz="1600" b="1" dirty="0">
              <a:latin typeface="STZhongsong" panose="02010600040101010101" pitchFamily="2" charset="-122"/>
              <a:ea typeface="STZhongsong" panose="02010600040101010101" pitchFamily="2" charset="-122"/>
            </a:endParaRPr>
          </a:p>
        </p:txBody>
      </p:sp>
      <p:pic>
        <p:nvPicPr>
          <p:cNvPr id="31" name="图片 30"/>
          <p:cNvPicPr>
            <a:picLocks noChangeAspect="1"/>
          </p:cNvPicPr>
          <p:nvPr/>
        </p:nvPicPr>
        <p:blipFill>
          <a:blip r:embed="rId1"/>
          <a:stretch>
            <a:fillRect/>
          </a:stretch>
        </p:blipFill>
        <p:spPr>
          <a:xfrm>
            <a:off x="1731569" y="2106973"/>
            <a:ext cx="7548171" cy="461450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6</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、动画</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6" name="矩形 15"/>
          <p:cNvSpPr/>
          <p:nvPr/>
        </p:nvSpPr>
        <p:spPr>
          <a:xfrm>
            <a:off x="795867" y="1605437"/>
            <a:ext cx="9791893" cy="418063"/>
          </a:xfrm>
          <a:prstGeom prst="rect">
            <a:avLst/>
          </a:prstGeom>
        </p:spPr>
        <p:txBody>
          <a:bodyPr wrap="square">
            <a:spAutoFit/>
          </a:bodyPr>
          <a:lstStyle/>
          <a:p>
            <a:pPr>
              <a:lnSpc>
                <a:spcPct val="150000"/>
              </a:lnSpc>
            </a:pPr>
            <a:r>
              <a:rPr lang="zh-CN" altLang="en-US" sz="1600" b="1" dirty="0">
                <a:latin typeface="STZhongsong" panose="02010600040101010101" pitchFamily="2" charset="-122"/>
                <a:ea typeface="STZhongsong" panose="02010600040101010101" pitchFamily="2" charset="-122"/>
              </a:rPr>
              <a:t>动画简写属性</a:t>
            </a:r>
            <a:endParaRPr lang="zh-CN" altLang="en-US" sz="1600" b="1" dirty="0">
              <a:latin typeface="STZhongsong" panose="02010600040101010101" pitchFamily="2" charset="-122"/>
              <a:ea typeface="STZhongsong" panose="02010600040101010101" pitchFamily="2" charset="-122"/>
            </a:endParaRPr>
          </a:p>
        </p:txBody>
      </p:sp>
      <p:sp>
        <p:nvSpPr>
          <p:cNvPr id="11" name="矩形 10"/>
          <p:cNvSpPr/>
          <p:nvPr/>
        </p:nvSpPr>
        <p:spPr>
          <a:xfrm>
            <a:off x="795867" y="2168128"/>
            <a:ext cx="11006024" cy="369332"/>
          </a:xfrm>
          <a:prstGeom prst="rect">
            <a:avLst/>
          </a:prstGeom>
        </p:spPr>
        <p:txBody>
          <a:bodyPr wrap="square">
            <a:spAutoFit/>
          </a:bodyPr>
          <a:lstStyle/>
          <a:p>
            <a:r>
              <a:rPr lang="en-US" altLang="zh-CN" dirty="0">
                <a:solidFill>
                  <a:srgbClr val="7E1B6A"/>
                </a:solidFill>
                <a:latin typeface="STZhongsong" panose="02010600040101010101" pitchFamily="2" charset="-122"/>
                <a:ea typeface="STZhongsong" panose="02010600040101010101" pitchFamily="2" charset="-122"/>
                <a:cs typeface="Arial" panose="020B0604020202090204" pitchFamily="34" charset="0"/>
              </a:rPr>
              <a:t>animation</a:t>
            </a:r>
            <a:r>
              <a:rPr lang="zh-CN" altLang="en-US" dirty="0">
                <a:solidFill>
                  <a:srgbClr val="7E1B6A"/>
                </a:solidFill>
                <a:latin typeface="STZhongsong" panose="02010600040101010101" pitchFamily="2" charset="-122"/>
                <a:ea typeface="STZhongsong" panose="02010600040101010101" pitchFamily="2" charset="-122"/>
                <a:cs typeface="Arial" panose="020B0604020202090204" pitchFamily="34" charset="0"/>
              </a:rPr>
              <a:t>：动画名称  持续时间  运动曲线  何时开始  播放次数  是否反方向  动画起始或者结束的状态</a:t>
            </a:r>
            <a:r>
              <a:rPr lang="en-US" altLang="zh-CN" dirty="0">
                <a:solidFill>
                  <a:srgbClr val="7E1B6A"/>
                </a:solidFill>
                <a:latin typeface="STZhongsong" panose="02010600040101010101" pitchFamily="2" charset="-122"/>
                <a:ea typeface="STZhongsong" panose="02010600040101010101" pitchFamily="2" charset="-122"/>
                <a:cs typeface="Arial" panose="020B0604020202090204" pitchFamily="34" charset="0"/>
              </a:rPr>
              <a:t>;</a:t>
            </a:r>
            <a:endParaRPr lang="zh-CN" altLang="en-US" dirty="0">
              <a:solidFill>
                <a:srgbClr val="7E1B6A"/>
              </a:solidFill>
              <a:latin typeface="STZhongsong" panose="02010600040101010101" pitchFamily="2" charset="-122"/>
              <a:ea typeface="STZhongsong" panose="02010600040101010101" pitchFamily="2" charset="-122"/>
              <a:cs typeface="Arial" panose="020B0604020202090204" pitchFamily="34" charset="0"/>
            </a:endParaRPr>
          </a:p>
        </p:txBody>
      </p:sp>
      <p:pic>
        <p:nvPicPr>
          <p:cNvPr id="12" name="图片 11"/>
          <p:cNvPicPr>
            <a:picLocks noChangeAspect="1"/>
          </p:cNvPicPr>
          <p:nvPr/>
        </p:nvPicPr>
        <p:blipFill>
          <a:blip r:embed="rId1"/>
          <a:stretch>
            <a:fillRect/>
          </a:stretch>
        </p:blipFill>
        <p:spPr>
          <a:xfrm>
            <a:off x="906219" y="2639061"/>
            <a:ext cx="7748095" cy="556083"/>
          </a:xfrm>
          <a:prstGeom prst="rect">
            <a:avLst/>
          </a:prstGeom>
        </p:spPr>
      </p:pic>
      <p:sp>
        <p:nvSpPr>
          <p:cNvPr id="13" name="矩形 12"/>
          <p:cNvSpPr/>
          <p:nvPr/>
        </p:nvSpPr>
        <p:spPr>
          <a:xfrm>
            <a:off x="795867" y="3320393"/>
            <a:ext cx="10557933" cy="1987724"/>
          </a:xfrm>
          <a:prstGeom prst="rect">
            <a:avLst/>
          </a:prstGeom>
        </p:spPr>
        <p:txBody>
          <a:bodyPr wrap="square">
            <a:spAutoFit/>
          </a:bodyPr>
          <a:lstStyle/>
          <a:p>
            <a:pPr marL="342900" indent="-342900">
              <a:lnSpc>
                <a:spcPct val="200000"/>
              </a:lnSpc>
              <a:buFont typeface="Wingdings" panose="05000000000000000000" pitchFamily="2" charset="2"/>
              <a:buChar char="l"/>
            </a:pPr>
            <a:r>
              <a:rPr lang="zh-CN" altLang="en-US" sz="1600" dirty="0">
                <a:latin typeface="STZhongsong" panose="02010600040101010101" pitchFamily="2" charset="-122"/>
                <a:ea typeface="STZhongsong" panose="02010600040101010101" pitchFamily="2" charset="-122"/>
                <a:cs typeface="Arial" panose="020B0604020202090204" pitchFamily="34" charset="0"/>
              </a:rPr>
              <a:t> 简写属性里面不包含 </a:t>
            </a:r>
            <a:r>
              <a:rPr lang="en-US" altLang="zh-CN" sz="1600" dirty="0">
                <a:latin typeface="STZhongsong" panose="02010600040101010101" pitchFamily="2" charset="-122"/>
                <a:ea typeface="STZhongsong" panose="02010600040101010101" pitchFamily="2" charset="-122"/>
                <a:cs typeface="Arial" panose="020B0604020202090204" pitchFamily="34" charset="0"/>
              </a:rPr>
              <a:t>animation-play-state</a:t>
            </a:r>
            <a:endParaRPr lang="en-US" altLang="zh-CN" sz="1600"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200000"/>
              </a:lnSpc>
              <a:buFont typeface="Wingdings" panose="05000000000000000000" pitchFamily="2" charset="2"/>
              <a:buChar char="l"/>
            </a:pPr>
            <a:r>
              <a:rPr lang="en-US" altLang="zh-CN" sz="1600" dirty="0">
                <a:latin typeface="STZhongsong" panose="02010600040101010101" pitchFamily="2" charset="-122"/>
                <a:ea typeface="STZhongsong" panose="02010600040101010101" pitchFamily="2" charset="-122"/>
                <a:cs typeface="Arial" panose="020B0604020202090204" pitchFamily="34" charset="0"/>
              </a:rPr>
              <a:t> </a:t>
            </a:r>
            <a:r>
              <a:rPr lang="zh-CN" altLang="en-US" sz="1600" dirty="0">
                <a:latin typeface="STZhongsong" panose="02010600040101010101" pitchFamily="2" charset="-122"/>
                <a:ea typeface="STZhongsong" panose="02010600040101010101" pitchFamily="2" charset="-122"/>
                <a:cs typeface="Arial" panose="020B0604020202090204" pitchFamily="34" charset="0"/>
              </a:rPr>
              <a:t>暂停动画：</a:t>
            </a:r>
            <a:r>
              <a:rPr lang="en-US" altLang="zh-CN" sz="1600" dirty="0">
                <a:latin typeface="STZhongsong" panose="02010600040101010101" pitchFamily="2" charset="-122"/>
                <a:ea typeface="STZhongsong" panose="02010600040101010101" pitchFamily="2" charset="-122"/>
                <a:cs typeface="Arial" panose="020B0604020202090204" pitchFamily="34" charset="0"/>
              </a:rPr>
              <a:t>animation-play-state: </a:t>
            </a:r>
            <a:r>
              <a:rPr lang="en-US" altLang="zh-CN" sz="1600" dirty="0" err="1">
                <a:latin typeface="STZhongsong" panose="02010600040101010101" pitchFamily="2" charset="-122"/>
                <a:ea typeface="STZhongsong" panose="02010600040101010101" pitchFamily="2" charset="-122"/>
                <a:cs typeface="Arial" panose="020B0604020202090204" pitchFamily="34" charset="0"/>
              </a:rPr>
              <a:t>puased</a:t>
            </a:r>
            <a:r>
              <a:rPr lang="en-US" altLang="zh-CN" sz="1600" dirty="0">
                <a:latin typeface="STZhongsong" panose="02010600040101010101" pitchFamily="2" charset="-122"/>
                <a:ea typeface="STZhongsong" panose="02010600040101010101" pitchFamily="2" charset="-122"/>
                <a:cs typeface="Arial" panose="020B0604020202090204" pitchFamily="34" charset="0"/>
              </a:rPr>
              <a:t>; </a:t>
            </a:r>
            <a:r>
              <a:rPr lang="zh-CN" altLang="en-US" sz="1600" dirty="0">
                <a:latin typeface="STZhongsong" panose="02010600040101010101" pitchFamily="2" charset="-122"/>
                <a:ea typeface="STZhongsong" panose="02010600040101010101" pitchFamily="2" charset="-122"/>
                <a:cs typeface="Arial" panose="020B0604020202090204" pitchFamily="34" charset="0"/>
              </a:rPr>
              <a:t>经常和鼠标经过等其他配合使用</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200000"/>
              </a:lnSpc>
              <a:buFont typeface="Wingdings" panose="05000000000000000000" pitchFamily="2" charset="2"/>
              <a:buChar char="l"/>
            </a:pPr>
            <a:r>
              <a:rPr lang="zh-CN" altLang="en-US" sz="1600" dirty="0">
                <a:latin typeface="STZhongsong" panose="02010600040101010101" pitchFamily="2" charset="-122"/>
                <a:ea typeface="STZhongsong" panose="02010600040101010101" pitchFamily="2" charset="-122"/>
                <a:cs typeface="Arial" panose="020B0604020202090204" pitchFamily="34" charset="0"/>
              </a:rPr>
              <a:t> 想要动画走回来 ，而不是直接跳回来：</a:t>
            </a:r>
            <a:r>
              <a:rPr lang="en-US" altLang="zh-CN" sz="1600" dirty="0">
                <a:latin typeface="STZhongsong" panose="02010600040101010101" pitchFamily="2" charset="-122"/>
                <a:ea typeface="STZhongsong" panose="02010600040101010101" pitchFamily="2" charset="-122"/>
                <a:cs typeface="Arial" panose="020B0604020202090204" pitchFamily="34" charset="0"/>
              </a:rPr>
              <a:t>animation-direction </a:t>
            </a:r>
            <a:r>
              <a:rPr lang="zh-CN" altLang="en-US" sz="1600" dirty="0">
                <a:latin typeface="STZhongsong" panose="02010600040101010101" pitchFamily="2" charset="-122"/>
                <a:ea typeface="STZhongsong" panose="02010600040101010101" pitchFamily="2" charset="-122"/>
                <a:cs typeface="Arial" panose="020B0604020202090204" pitchFamily="34" charset="0"/>
              </a:rPr>
              <a:t>：</a:t>
            </a:r>
            <a:r>
              <a:rPr lang="en-US" altLang="zh-CN" sz="1600" dirty="0">
                <a:latin typeface="STZhongsong" panose="02010600040101010101" pitchFamily="2" charset="-122"/>
                <a:ea typeface="STZhongsong" panose="02010600040101010101" pitchFamily="2" charset="-122"/>
                <a:cs typeface="Arial" panose="020B0604020202090204" pitchFamily="34" charset="0"/>
              </a:rPr>
              <a:t>alternate</a:t>
            </a:r>
            <a:endParaRPr lang="en-US" altLang="zh-CN" sz="1600" dirty="0">
              <a:latin typeface="STZhongsong" panose="02010600040101010101" pitchFamily="2" charset="-122"/>
              <a:ea typeface="STZhongsong" panose="02010600040101010101" pitchFamily="2" charset="-122"/>
              <a:cs typeface="Arial" panose="020B0604020202090204" pitchFamily="34" charset="0"/>
            </a:endParaRPr>
          </a:p>
          <a:p>
            <a:pPr marL="342900" indent="-342900">
              <a:lnSpc>
                <a:spcPct val="200000"/>
              </a:lnSpc>
              <a:buFont typeface="Wingdings" panose="05000000000000000000" pitchFamily="2" charset="2"/>
              <a:buChar char="l"/>
            </a:pPr>
            <a:r>
              <a:rPr lang="en-US" altLang="zh-CN" sz="1600" dirty="0">
                <a:latin typeface="STZhongsong" panose="02010600040101010101" pitchFamily="2" charset="-122"/>
                <a:ea typeface="STZhongsong" panose="02010600040101010101" pitchFamily="2" charset="-122"/>
                <a:cs typeface="Arial" panose="020B0604020202090204" pitchFamily="34" charset="0"/>
              </a:rPr>
              <a:t> </a:t>
            </a:r>
            <a:r>
              <a:rPr lang="zh-CN" altLang="en-US" sz="1600" dirty="0">
                <a:latin typeface="STZhongsong" panose="02010600040101010101" pitchFamily="2" charset="-122"/>
                <a:ea typeface="STZhongsong" panose="02010600040101010101" pitchFamily="2" charset="-122"/>
                <a:cs typeface="Arial" panose="020B0604020202090204" pitchFamily="34" charset="0"/>
              </a:rPr>
              <a:t>想要动画结束后，停在结束位置： </a:t>
            </a:r>
            <a:r>
              <a:rPr lang="en-US" altLang="zh-CN" sz="1600" dirty="0">
                <a:latin typeface="STZhongsong" panose="02010600040101010101" pitchFamily="2" charset="-122"/>
                <a:ea typeface="STZhongsong" panose="02010600040101010101" pitchFamily="2" charset="-122"/>
                <a:cs typeface="Arial" panose="020B0604020202090204" pitchFamily="34" charset="0"/>
              </a:rPr>
              <a:t>animation-fill-mode </a:t>
            </a:r>
            <a:r>
              <a:rPr lang="zh-CN" altLang="en-US" sz="1600" dirty="0">
                <a:latin typeface="STZhongsong" panose="02010600040101010101" pitchFamily="2" charset="-122"/>
                <a:ea typeface="STZhongsong" panose="02010600040101010101" pitchFamily="2" charset="-122"/>
                <a:cs typeface="Arial" panose="020B0604020202090204" pitchFamily="34" charset="0"/>
              </a:rPr>
              <a:t>：</a:t>
            </a:r>
            <a:r>
              <a:rPr lang="en-US" altLang="zh-CN" sz="1600" dirty="0">
                <a:latin typeface="STZhongsong" panose="02010600040101010101" pitchFamily="2" charset="-122"/>
                <a:ea typeface="STZhongsong" panose="02010600040101010101" pitchFamily="2" charset="-122"/>
                <a:cs typeface="Arial" panose="020B0604020202090204" pitchFamily="34" charset="0"/>
              </a:rPr>
              <a:t>forwards</a:t>
            </a:r>
            <a:endParaRPr lang="zh-CN" altLang="en-US" sz="1600" dirty="0">
              <a:latin typeface="STZhongsong" panose="02010600040101010101" pitchFamily="2" charset="-122"/>
              <a:ea typeface="STZhongsong" panose="02010600040101010101" pitchFamily="2" charset="-122"/>
              <a:cs typeface="Arial" panose="020B0604020202090204" pitchFamily="34"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en-US" altLang="zh-CN"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6</a:t>
            </a: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、动画</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6" name="矩形 15"/>
          <p:cNvSpPr/>
          <p:nvPr/>
        </p:nvSpPr>
        <p:spPr>
          <a:xfrm>
            <a:off x="795867" y="1605437"/>
            <a:ext cx="9791893" cy="418063"/>
          </a:xfrm>
          <a:prstGeom prst="rect">
            <a:avLst/>
          </a:prstGeom>
        </p:spPr>
        <p:txBody>
          <a:bodyPr wrap="square">
            <a:spAutoFit/>
          </a:bodyPr>
          <a:lstStyle/>
          <a:p>
            <a:pPr>
              <a:lnSpc>
                <a:spcPct val="150000"/>
              </a:lnSpc>
            </a:pPr>
            <a:r>
              <a:rPr lang="zh-CN" altLang="en-US" sz="1600" b="1" dirty="0">
                <a:latin typeface="STZhongsong" panose="02010600040101010101" pitchFamily="2" charset="-122"/>
                <a:ea typeface="STZhongsong" panose="02010600040101010101" pitchFamily="2" charset="-122"/>
              </a:rPr>
              <a:t>速度曲线细节</a:t>
            </a:r>
            <a:endParaRPr lang="zh-CN" altLang="en-US" sz="1600" b="1" dirty="0">
              <a:latin typeface="STZhongsong" panose="02010600040101010101" pitchFamily="2" charset="-122"/>
              <a:ea typeface="STZhongsong" panose="02010600040101010101" pitchFamily="2" charset="-122"/>
            </a:endParaRPr>
          </a:p>
        </p:txBody>
      </p:sp>
      <p:sp>
        <p:nvSpPr>
          <p:cNvPr id="14" name="矩形 13"/>
          <p:cNvSpPr/>
          <p:nvPr/>
        </p:nvSpPr>
        <p:spPr>
          <a:xfrm>
            <a:off x="795867" y="2110743"/>
            <a:ext cx="9625633" cy="400110"/>
          </a:xfrm>
          <a:prstGeom prst="rect">
            <a:avLst/>
          </a:prstGeom>
        </p:spPr>
        <p:txBody>
          <a:bodyPr wrap="square">
            <a:spAutoFit/>
          </a:bodyPr>
          <a:lstStyle/>
          <a:p>
            <a:r>
              <a:rPr lang="en-US" altLang="zh-CN" sz="2000" dirty="0">
                <a:latin typeface="STZhongsong" panose="02010600040101010101" pitchFamily="2" charset="-122"/>
                <a:ea typeface="STZhongsong" panose="02010600040101010101" pitchFamily="2" charset="-122"/>
                <a:cs typeface="Arial" panose="020B0604020202090204" pitchFamily="34" charset="0"/>
              </a:rPr>
              <a:t>animation-timing-function</a:t>
            </a:r>
            <a:r>
              <a:rPr lang="zh-CN" altLang="en-US" sz="2000" dirty="0">
                <a:latin typeface="STZhongsong" panose="02010600040101010101" pitchFamily="2" charset="-122"/>
                <a:ea typeface="STZhongsong" panose="02010600040101010101" pitchFamily="2" charset="-122"/>
                <a:cs typeface="Arial" panose="020B0604020202090204" pitchFamily="34" charset="0"/>
              </a:rPr>
              <a:t>：规定动画的速度曲线，默认是“</a:t>
            </a:r>
            <a:r>
              <a:rPr lang="en-US" altLang="zh-CN" sz="2000" dirty="0">
                <a:latin typeface="STZhongsong" panose="02010600040101010101" pitchFamily="2" charset="-122"/>
                <a:ea typeface="STZhongsong" panose="02010600040101010101" pitchFamily="2" charset="-122"/>
                <a:cs typeface="Arial" panose="020B0604020202090204" pitchFamily="34" charset="0"/>
              </a:rPr>
              <a:t>ease”</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p:txBody>
      </p:sp>
      <p:pic>
        <p:nvPicPr>
          <p:cNvPr id="15" name="图片 14"/>
          <p:cNvPicPr>
            <a:picLocks noChangeAspect="1"/>
          </p:cNvPicPr>
          <p:nvPr/>
        </p:nvPicPr>
        <p:blipFill>
          <a:blip r:embed="rId1"/>
          <a:stretch>
            <a:fillRect/>
          </a:stretch>
        </p:blipFill>
        <p:spPr>
          <a:xfrm>
            <a:off x="903535" y="2660411"/>
            <a:ext cx="10202909" cy="3845164"/>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03</a:t>
            </a:r>
            <a:r>
              <a:rPr lang="zh-CN" altLang="en-US" sz="2800" b="1" dirty="0">
                <a:solidFill>
                  <a:srgbClr val="7E1B6A"/>
                </a:solidFill>
                <a:latin typeface="华文中宋" panose="02010600040101010101" charset="-122"/>
                <a:ea typeface="华文中宋" panose="02010600040101010101" charset="-122"/>
              </a:rPr>
              <a:t> </a:t>
            </a:r>
            <a:r>
              <a:rPr lang="en-US" altLang="zh-CN" sz="2800" b="1" dirty="0">
                <a:solidFill>
                  <a:srgbClr val="7E1B6A"/>
                </a:solidFill>
                <a:latin typeface="华文中宋" panose="02010600040101010101" charset="-122"/>
                <a:ea typeface="华文中宋" panose="02010600040101010101" charset="-122"/>
              </a:rPr>
              <a:t>CSS3</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0" name="文本框 9"/>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总结</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1" name="矩形 10"/>
          <p:cNvSpPr/>
          <p:nvPr/>
        </p:nvSpPr>
        <p:spPr>
          <a:xfrm>
            <a:off x="798047" y="1835513"/>
            <a:ext cx="10905067" cy="3731150"/>
          </a:xfrm>
          <a:prstGeom prst="rect">
            <a:avLst/>
          </a:prstGeom>
        </p:spPr>
        <p:txBody>
          <a:bodyPr wrap="square">
            <a:spAutoFit/>
          </a:bodyPr>
          <a:lstStyle/>
          <a:p>
            <a:pPr algn="just">
              <a:lnSpc>
                <a:spcPct val="150000"/>
              </a:lnSpc>
            </a:pPr>
            <a:r>
              <a:rPr lang="zh-CN" altLang="en-US" sz="2000" dirty="0">
                <a:latin typeface="STZhongsong" panose="02010600040101010101" pitchFamily="2" charset="-122"/>
                <a:ea typeface="STZhongsong" panose="02010600040101010101" pitchFamily="2" charset="-122"/>
                <a:cs typeface="Arial" panose="020B0604020202090204" pitchFamily="34" charset="0"/>
              </a:rPr>
              <a:t>利用</a:t>
            </a:r>
            <a:r>
              <a:rPr lang="en-US" altLang="zh-CN" sz="2000" dirty="0">
                <a:latin typeface="STZhongsong" panose="02010600040101010101" pitchFamily="2" charset="-122"/>
                <a:ea typeface="STZhongsong" panose="02010600040101010101" pitchFamily="2" charset="-122"/>
                <a:cs typeface="Arial" panose="020B0604020202090204" pitchFamily="34" charset="0"/>
              </a:rPr>
              <a:t>CSS3</a:t>
            </a:r>
            <a:r>
              <a:rPr lang="zh-CN" altLang="en-US" sz="2000" dirty="0">
                <a:latin typeface="STZhongsong" panose="02010600040101010101" pitchFamily="2" charset="-122"/>
                <a:ea typeface="STZhongsong" panose="02010600040101010101" pitchFamily="2" charset="-122"/>
                <a:cs typeface="Arial" panose="020B0604020202090204" pitchFamily="34" charset="0"/>
              </a:rPr>
              <a:t>可以实现很多图像处理软件、</a:t>
            </a:r>
            <a:r>
              <a:rPr lang="en-US" altLang="zh-CN" sz="2000" dirty="0">
                <a:latin typeface="STZhongsong" panose="02010600040101010101" pitchFamily="2" charset="-122"/>
                <a:ea typeface="STZhongsong" panose="02010600040101010101" pitchFamily="2" charset="-122"/>
                <a:cs typeface="Arial" panose="020B0604020202090204" pitchFamily="34" charset="0"/>
              </a:rPr>
              <a:t>Flash</a:t>
            </a:r>
            <a:r>
              <a:rPr lang="zh-CN" altLang="en-US" sz="2000" dirty="0">
                <a:latin typeface="STZhongsong" panose="02010600040101010101" pitchFamily="2" charset="-122"/>
                <a:ea typeface="STZhongsong" panose="02010600040101010101" pitchFamily="2" charset="-122"/>
                <a:cs typeface="Arial" panose="020B0604020202090204" pitchFamily="34" charset="0"/>
              </a:rPr>
              <a:t>和</a:t>
            </a:r>
            <a:r>
              <a:rPr lang="en-US" altLang="zh-CN" sz="2000" dirty="0">
                <a:latin typeface="STZhongsong" panose="02010600040101010101" pitchFamily="2" charset="-122"/>
                <a:ea typeface="STZhongsong" panose="02010600040101010101" pitchFamily="2" charset="-122"/>
                <a:cs typeface="Arial" panose="020B0604020202090204" pitchFamily="34" charset="0"/>
              </a:rPr>
              <a:t>JavaScript</a:t>
            </a:r>
            <a:r>
              <a:rPr lang="zh-CN" altLang="en-US" sz="2000" dirty="0">
                <a:latin typeface="STZhongsong" panose="02010600040101010101" pitchFamily="2" charset="-122"/>
                <a:ea typeface="STZhongsong" panose="02010600040101010101" pitchFamily="2" charset="-122"/>
                <a:cs typeface="Arial" panose="020B0604020202090204" pitchFamily="34" charset="0"/>
              </a:rPr>
              <a:t>才能完成的效果。</a:t>
            </a:r>
            <a:endParaRPr lang="en-US" altLang="zh-CN" sz="2000" dirty="0">
              <a:latin typeface="STZhongsong" panose="02010600040101010101" pitchFamily="2" charset="-122"/>
              <a:ea typeface="STZhongsong" panose="02010600040101010101" pitchFamily="2" charset="-122"/>
              <a:cs typeface="Arial" panose="020B0604020202090204" pitchFamily="34" charset="0"/>
            </a:endParaRPr>
          </a:p>
          <a:p>
            <a:pPr algn="just">
              <a:lnSpc>
                <a:spcPct val="150000"/>
              </a:lnSpc>
            </a:pPr>
            <a:endParaRPr lang="en-US" altLang="zh-CN" sz="2000" dirty="0">
              <a:latin typeface="STZhongsong" panose="02010600040101010101" pitchFamily="2" charset="-122"/>
              <a:ea typeface="STZhongsong" panose="02010600040101010101" pitchFamily="2" charset="-122"/>
              <a:cs typeface="Arial" panose="020B0604020202090204" pitchFamily="34" charset="0"/>
            </a:endParaRPr>
          </a:p>
          <a:p>
            <a:pPr algn="just">
              <a:lnSpc>
                <a:spcPct val="150000"/>
              </a:lnSpc>
            </a:pPr>
            <a:r>
              <a:rPr lang="zh-CN" altLang="en-US" sz="2000" dirty="0">
                <a:latin typeface="STZhongsong" panose="02010600040101010101" pitchFamily="2" charset="-122"/>
                <a:ea typeface="STZhongsong" panose="02010600040101010101" pitchFamily="2" charset="-122"/>
                <a:cs typeface="Arial" panose="020B0604020202090204" pitchFamily="34" charset="0"/>
              </a:rPr>
              <a:t>可以通过</a:t>
            </a:r>
            <a:r>
              <a:rPr lang="en-US" altLang="zh-CN" sz="2000" dirty="0">
                <a:latin typeface="STZhongsong" panose="02010600040101010101" pitchFamily="2" charset="-122"/>
                <a:ea typeface="STZhongsong" panose="02010600040101010101" pitchFamily="2" charset="-122"/>
                <a:cs typeface="Arial" panose="020B0604020202090204" pitchFamily="34" charset="0"/>
              </a:rPr>
              <a:t>border-radius</a:t>
            </a:r>
            <a:r>
              <a:rPr lang="zh-CN" altLang="en-US" sz="2000" dirty="0">
                <a:latin typeface="STZhongsong" panose="02010600040101010101" pitchFamily="2" charset="-122"/>
                <a:ea typeface="STZhongsong" panose="02010600040101010101" pitchFamily="2" charset="-122"/>
                <a:cs typeface="Arial" panose="020B0604020202090204" pitchFamily="34" charset="0"/>
              </a:rPr>
              <a:t>设置圆角边框；</a:t>
            </a:r>
            <a:r>
              <a:rPr lang="en-US" altLang="zh-CN" sz="2000" dirty="0">
                <a:latin typeface="STZhongsong" panose="02010600040101010101" pitchFamily="2" charset="-122"/>
                <a:ea typeface="STZhongsong" panose="02010600040101010101" pitchFamily="2" charset="-122"/>
                <a:cs typeface="Arial" panose="020B0604020202090204" pitchFamily="34" charset="0"/>
              </a:rPr>
              <a:t>box-shadow</a:t>
            </a:r>
            <a:r>
              <a:rPr lang="zh-CN" altLang="en-US" sz="2000" dirty="0">
                <a:latin typeface="STZhongsong" panose="02010600040101010101" pitchFamily="2" charset="-122"/>
                <a:ea typeface="STZhongsong" panose="02010600040101010101" pitchFamily="2" charset="-122"/>
                <a:cs typeface="Arial" panose="020B0604020202090204" pitchFamily="34" charset="0"/>
              </a:rPr>
              <a:t>设置阴影效果；</a:t>
            </a:r>
            <a:r>
              <a:rPr lang="en-US" altLang="zh-CN" sz="2000" dirty="0">
                <a:latin typeface="STZhongsong" panose="02010600040101010101" pitchFamily="2" charset="-122"/>
                <a:ea typeface="STZhongsong" panose="02010600040101010101" pitchFamily="2" charset="-122"/>
                <a:cs typeface="Arial" panose="020B0604020202090204" pitchFamily="34" charset="0"/>
              </a:rPr>
              <a:t>text-shadow</a:t>
            </a:r>
            <a:r>
              <a:rPr lang="zh-CN" altLang="en-US" sz="2000" dirty="0">
                <a:latin typeface="STZhongsong" panose="02010600040101010101" pitchFamily="2" charset="-122"/>
                <a:ea typeface="STZhongsong" panose="02010600040101010101" pitchFamily="2" charset="-122"/>
                <a:cs typeface="Arial" panose="020B0604020202090204" pitchFamily="34" charset="0"/>
              </a:rPr>
              <a:t>设置文字阴影效果。</a:t>
            </a:r>
            <a:r>
              <a:rPr lang="en-US" altLang="zh-CN" sz="2000" dirty="0">
                <a:latin typeface="STZhongsong" panose="02010600040101010101" pitchFamily="2" charset="-122"/>
                <a:ea typeface="STZhongsong" panose="02010600040101010101" pitchFamily="2" charset="-122"/>
                <a:cs typeface="Arial" panose="020B0604020202090204" pitchFamily="34" charset="0"/>
              </a:rPr>
              <a:t>@font-face</a:t>
            </a:r>
            <a:r>
              <a:rPr lang="zh-CN" altLang="en-US" sz="2000" dirty="0">
                <a:latin typeface="STZhongsong" panose="02010600040101010101" pitchFamily="2" charset="-122"/>
                <a:ea typeface="STZhongsong" panose="02010600040101010101" pitchFamily="2" charset="-122"/>
                <a:cs typeface="Arial" panose="020B0604020202090204" pitchFamily="34" charset="0"/>
              </a:rPr>
              <a:t>规则（前边章节网络字体部分已提及）可以实现</a:t>
            </a:r>
            <a:r>
              <a:rPr lang="en-US" altLang="zh-CN" sz="2000" dirty="0">
                <a:latin typeface="STZhongsong" panose="02010600040101010101" pitchFamily="2" charset="-122"/>
                <a:ea typeface="STZhongsong" panose="02010600040101010101" pitchFamily="2" charset="-122"/>
                <a:cs typeface="Arial" panose="020B0604020202090204" pitchFamily="34" charset="0"/>
              </a:rPr>
              <a:t>Web</a:t>
            </a:r>
            <a:r>
              <a:rPr lang="zh-CN" altLang="en-US" sz="2000" dirty="0">
                <a:latin typeface="STZhongsong" panose="02010600040101010101" pitchFamily="2" charset="-122"/>
                <a:ea typeface="STZhongsong" panose="02010600040101010101" pitchFamily="2" charset="-122"/>
                <a:cs typeface="Arial" panose="020B0604020202090204" pitchFamily="34" charset="0"/>
              </a:rPr>
              <a:t>字体的添加，使客户端可以不必预先安装而是从服务器端下载对应的字体文件，完成字体显示。</a:t>
            </a:r>
            <a:endParaRPr lang="en-US" altLang="zh-CN" sz="2000" dirty="0">
              <a:latin typeface="STZhongsong" panose="02010600040101010101" pitchFamily="2" charset="-122"/>
              <a:ea typeface="STZhongsong" panose="02010600040101010101" pitchFamily="2" charset="-122"/>
              <a:cs typeface="Arial" panose="020B0604020202090204" pitchFamily="34" charset="0"/>
            </a:endParaRPr>
          </a:p>
          <a:p>
            <a:pPr algn="just">
              <a:lnSpc>
                <a:spcPct val="150000"/>
              </a:lnSpc>
            </a:pPr>
            <a:endParaRPr lang="en-US" altLang="zh-CN" sz="2000" dirty="0">
              <a:latin typeface="STZhongsong" panose="02010600040101010101" pitchFamily="2" charset="-122"/>
              <a:ea typeface="STZhongsong" panose="02010600040101010101" pitchFamily="2" charset="-122"/>
              <a:cs typeface="Arial" panose="020B0604020202090204" pitchFamily="34" charset="0"/>
            </a:endParaRPr>
          </a:p>
          <a:p>
            <a:pPr algn="just">
              <a:lnSpc>
                <a:spcPct val="150000"/>
              </a:lnSpc>
            </a:pPr>
            <a:r>
              <a:rPr lang="en-US" altLang="zh-CN" sz="2000" dirty="0">
                <a:latin typeface="STZhongsong" panose="02010600040101010101" pitchFamily="2" charset="-122"/>
                <a:ea typeface="STZhongsong" panose="02010600040101010101" pitchFamily="2" charset="-122"/>
                <a:cs typeface="Arial" panose="020B0604020202090204" pitchFamily="34" charset="0"/>
              </a:rPr>
              <a:t>CSS3</a:t>
            </a:r>
            <a:r>
              <a:rPr lang="zh-CN" altLang="en-US" sz="2000" dirty="0">
                <a:latin typeface="STZhongsong" panose="02010600040101010101" pitchFamily="2" charset="-122"/>
                <a:ea typeface="STZhongsong" panose="02010600040101010101" pitchFamily="2" charset="-122"/>
                <a:cs typeface="Arial" panose="020B0604020202090204" pitchFamily="34" charset="0"/>
              </a:rPr>
              <a:t>支持</a:t>
            </a:r>
            <a:r>
              <a:rPr lang="en-US" altLang="zh-CN" sz="2000" dirty="0">
                <a:latin typeface="STZhongsong" panose="02010600040101010101" pitchFamily="2" charset="-122"/>
                <a:ea typeface="STZhongsong" panose="02010600040101010101" pitchFamily="2" charset="-122"/>
                <a:cs typeface="Arial" panose="020B0604020202090204" pitchFamily="34" charset="0"/>
              </a:rPr>
              <a:t>2D</a:t>
            </a:r>
            <a:r>
              <a:rPr lang="zh-CN" altLang="en-US" sz="2000" dirty="0">
                <a:latin typeface="STZhongsong" panose="02010600040101010101" pitchFamily="2" charset="-122"/>
                <a:ea typeface="STZhongsong" panose="02010600040101010101" pitchFamily="2" charset="-122"/>
                <a:cs typeface="Arial" panose="020B0604020202090204" pitchFamily="34" charset="0"/>
              </a:rPr>
              <a:t>和</a:t>
            </a:r>
            <a:r>
              <a:rPr lang="en-US" altLang="zh-CN" sz="2000" dirty="0">
                <a:latin typeface="STZhongsong" panose="02010600040101010101" pitchFamily="2" charset="-122"/>
                <a:ea typeface="STZhongsong" panose="02010600040101010101" pitchFamily="2" charset="-122"/>
                <a:cs typeface="Arial" panose="020B0604020202090204" pitchFamily="34" charset="0"/>
              </a:rPr>
              <a:t>3D</a:t>
            </a:r>
            <a:r>
              <a:rPr lang="zh-CN" altLang="en-US" sz="2000" dirty="0">
                <a:latin typeface="STZhongsong" panose="02010600040101010101" pitchFamily="2" charset="-122"/>
                <a:ea typeface="STZhongsong" panose="02010600040101010101" pitchFamily="2" charset="-122"/>
                <a:cs typeface="Arial" panose="020B0604020202090204" pitchFamily="34" charset="0"/>
              </a:rPr>
              <a:t>变换，可完成缩放、移动、旋转、倾斜、透视等效果。还可以应用过渡和动画，使元素在两个或多个状态间切换。</a:t>
            </a:r>
            <a:endParaRPr lang="zh-CN" altLang="en-US" sz="2000" dirty="0">
              <a:latin typeface="STZhongsong" panose="02010600040101010101" pitchFamily="2" charset="-122"/>
              <a:ea typeface="STZhongsong" panose="02010600040101010101" pitchFamily="2" charset="-122"/>
              <a:cs typeface="Arial" panose="020B0604020202090204"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6481032" cy="0"/>
          </a:xfrm>
          <a:prstGeom prst="line">
            <a:avLst/>
          </a:prstGeom>
          <a:ln w="57150">
            <a:gradFill flip="none" rotWithShape="1">
              <a:gsLst>
                <a:gs pos="73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06220" y="252879"/>
            <a:ext cx="4730651" cy="523220"/>
          </a:xfrm>
          <a:prstGeom prst="rect">
            <a:avLst/>
          </a:prstGeom>
          <a:noFill/>
        </p:spPr>
        <p:txBody>
          <a:bodyPr wrap="square" rtlCol="0">
            <a:spAutoFit/>
          </a:bodyPr>
          <a:lstStyle/>
          <a:p>
            <a:r>
              <a:rPr lang="zh-CN" altLang="en-US" sz="2800" b="1" dirty="0">
                <a:solidFill>
                  <a:srgbClr val="7E1B6A"/>
                </a:solidFill>
                <a:latin typeface="华文中宋" panose="02010600040101010101" charset="-122"/>
                <a:ea typeface="华文中宋" panose="02010600040101010101" charset="-122"/>
              </a:rPr>
              <a:t>作业</a:t>
            </a:r>
            <a:endParaRPr lang="zh-CN" altLang="en-US" sz="2800" b="1" dirty="0">
              <a:solidFill>
                <a:srgbClr val="7E1B6A"/>
              </a:solidFill>
              <a:latin typeface="华文中宋" panose="02010600040101010101" charset="-122"/>
              <a:ea typeface="华文中宋" panose="02010600040101010101" charset="-122"/>
            </a:endParaRPr>
          </a:p>
        </p:txBody>
      </p:sp>
      <p:sp>
        <p:nvSpPr>
          <p:cNvPr id="2" name="灯片编号占位符 1"/>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11" name="矩形 10"/>
          <p:cNvSpPr/>
          <p:nvPr/>
        </p:nvSpPr>
        <p:spPr>
          <a:xfrm>
            <a:off x="7216346" y="1183469"/>
            <a:ext cx="4640374" cy="2676525"/>
          </a:xfrm>
          <a:prstGeom prst="rect">
            <a:avLst/>
          </a:prstGeom>
        </p:spPr>
        <p:txBody>
          <a:bodyPr wrap="square">
            <a:spAutoFit/>
          </a:bodyPr>
          <a:lstStyle/>
          <a:p>
            <a:pPr>
              <a:lnSpc>
                <a:spcPct val="150000"/>
              </a:lnSpc>
            </a:pPr>
            <a:r>
              <a:rPr lang="zh-CN" altLang="en-US" sz="1600" dirty="0">
                <a:solidFill>
                  <a:srgbClr val="252525"/>
                </a:solidFill>
                <a:latin typeface="STZhongsong" panose="02010600040101010101" pitchFamily="2" charset="-122"/>
                <a:ea typeface="STZhongsong" panose="02010600040101010101" pitchFamily="2" charset="-122"/>
              </a:rPr>
              <a:t>作业要求：</a:t>
            </a:r>
            <a:endParaRPr lang="en-US" altLang="zh-CN" sz="1600" dirty="0">
              <a:solidFill>
                <a:srgbClr val="252525"/>
              </a:solidFill>
              <a:latin typeface="STZhongsong" panose="02010600040101010101" pitchFamily="2" charset="-122"/>
              <a:ea typeface="STZhongsong" panose="02010600040101010101" pitchFamily="2" charset="-122"/>
            </a:endParaRPr>
          </a:p>
          <a:p>
            <a:pPr>
              <a:lnSpc>
                <a:spcPct val="150000"/>
              </a:lnSpc>
            </a:pPr>
            <a:r>
              <a:rPr lang="en-US" altLang="zh-CN" sz="1600" dirty="0">
                <a:solidFill>
                  <a:srgbClr val="252525"/>
                </a:solidFill>
                <a:latin typeface="STZhongsong" panose="02010600040101010101" pitchFamily="2" charset="-122"/>
                <a:ea typeface="STZhongsong" panose="02010600040101010101" pitchFamily="2" charset="-122"/>
              </a:rPr>
              <a:t>1</a:t>
            </a:r>
            <a:r>
              <a:rPr lang="zh-CN" altLang="en-US" sz="1600" dirty="0">
                <a:solidFill>
                  <a:srgbClr val="252525"/>
                </a:solidFill>
                <a:latin typeface="STZhongsong" panose="02010600040101010101" pitchFamily="2" charset="-122"/>
                <a:ea typeface="STZhongsong" panose="02010600040101010101" pitchFamily="2" charset="-122"/>
              </a:rPr>
              <a:t>、实现如图所示的网页结构并样式化。采用语义化结构标签编写网页</a:t>
            </a:r>
            <a:r>
              <a:rPr lang="en-US" altLang="zh-CN" sz="1600" dirty="0">
                <a:solidFill>
                  <a:srgbClr val="252525"/>
                </a:solidFill>
                <a:latin typeface="STZhongsong" panose="02010600040101010101" pitchFamily="2" charset="-122"/>
                <a:ea typeface="STZhongsong" panose="02010600040101010101" pitchFamily="2" charset="-122"/>
              </a:rPr>
              <a:t>HTML</a:t>
            </a:r>
            <a:r>
              <a:rPr lang="zh-CN" altLang="en-US" sz="1600" dirty="0">
                <a:solidFill>
                  <a:srgbClr val="252525"/>
                </a:solidFill>
                <a:latin typeface="STZhongsong" panose="02010600040101010101" pitchFamily="2" charset="-122"/>
                <a:ea typeface="STZhongsong" panose="02010600040101010101" pitchFamily="2" charset="-122"/>
              </a:rPr>
              <a:t>结构；</a:t>
            </a:r>
            <a:endParaRPr lang="en-US" altLang="zh-CN" sz="1600" dirty="0">
              <a:solidFill>
                <a:srgbClr val="252525"/>
              </a:solidFill>
              <a:latin typeface="STZhongsong" panose="02010600040101010101" pitchFamily="2" charset="-122"/>
              <a:ea typeface="STZhongsong" panose="02010600040101010101" pitchFamily="2" charset="-122"/>
            </a:endParaRPr>
          </a:p>
          <a:p>
            <a:pPr>
              <a:lnSpc>
                <a:spcPct val="150000"/>
              </a:lnSpc>
            </a:pPr>
            <a:r>
              <a:rPr lang="en-US" altLang="zh-CN" sz="1600" dirty="0">
                <a:solidFill>
                  <a:srgbClr val="252525"/>
                </a:solidFill>
                <a:latin typeface="STZhongsong" panose="02010600040101010101" pitchFamily="2" charset="-122"/>
                <a:ea typeface="STZhongsong" panose="02010600040101010101" pitchFamily="2" charset="-122"/>
              </a:rPr>
              <a:t>2</a:t>
            </a:r>
            <a:r>
              <a:rPr lang="zh-CN" altLang="en-US" sz="1600" dirty="0">
                <a:solidFill>
                  <a:srgbClr val="252525"/>
                </a:solidFill>
                <a:latin typeface="STZhongsong" panose="02010600040101010101" pitchFamily="2" charset="-122"/>
                <a:ea typeface="STZhongsong" panose="02010600040101010101" pitchFamily="2" charset="-122"/>
              </a:rPr>
              <a:t>、布局可采用浮动定位、层定位，也可使用</a:t>
            </a:r>
            <a:r>
              <a:rPr lang="en-US" altLang="zh-CN" sz="1600" dirty="0">
                <a:solidFill>
                  <a:srgbClr val="252525"/>
                </a:solidFill>
                <a:latin typeface="STZhongsong" panose="02010600040101010101" pitchFamily="2" charset="-122"/>
                <a:ea typeface="STZhongsong" panose="02010600040101010101" pitchFamily="2" charset="-122"/>
              </a:rPr>
              <a:t>Flex</a:t>
            </a:r>
            <a:r>
              <a:rPr lang="zh-CN" altLang="en-US" sz="1600" dirty="0">
                <a:solidFill>
                  <a:srgbClr val="252525"/>
                </a:solidFill>
                <a:latin typeface="STZhongsong" panose="02010600040101010101" pitchFamily="2" charset="-122"/>
                <a:ea typeface="STZhongsong" panose="02010600040101010101" pitchFamily="2" charset="-122"/>
              </a:rPr>
              <a:t>布局等；</a:t>
            </a:r>
            <a:endParaRPr lang="en-US" altLang="zh-CN" sz="1600" dirty="0">
              <a:solidFill>
                <a:srgbClr val="252525"/>
              </a:solidFill>
              <a:latin typeface="STZhongsong" panose="02010600040101010101" pitchFamily="2" charset="-122"/>
              <a:ea typeface="STZhongsong" panose="02010600040101010101" pitchFamily="2" charset="-122"/>
            </a:endParaRPr>
          </a:p>
          <a:p>
            <a:pPr>
              <a:lnSpc>
                <a:spcPct val="150000"/>
              </a:lnSpc>
            </a:pPr>
            <a:r>
              <a:rPr lang="en-US" altLang="zh-CN" sz="1600" dirty="0">
                <a:solidFill>
                  <a:srgbClr val="252525"/>
                </a:solidFill>
                <a:latin typeface="STZhongsong" panose="02010600040101010101" pitchFamily="2" charset="-122"/>
                <a:ea typeface="STZhongsong" panose="02010600040101010101" pitchFamily="2" charset="-122"/>
              </a:rPr>
              <a:t>4</a:t>
            </a:r>
            <a:r>
              <a:rPr lang="zh-CN" altLang="en-US" sz="1600" dirty="0">
                <a:solidFill>
                  <a:srgbClr val="252525"/>
                </a:solidFill>
                <a:latin typeface="STZhongsong" panose="02010600040101010101" pitchFamily="2" charset="-122"/>
                <a:ea typeface="STZhongsong" panose="02010600040101010101" pitchFamily="2" charset="-122"/>
              </a:rPr>
              <a:t>、内容及文本样式大家可以依据审美进行设计；</a:t>
            </a:r>
            <a:endParaRPr lang="en-US" altLang="zh-CN" sz="1600" dirty="0">
              <a:solidFill>
                <a:srgbClr val="252525"/>
              </a:solidFill>
              <a:latin typeface="STZhongsong" panose="02010600040101010101" pitchFamily="2" charset="-122"/>
              <a:ea typeface="STZhongsong" panose="02010600040101010101" pitchFamily="2" charset="-122"/>
            </a:endParaRPr>
          </a:p>
          <a:p>
            <a:pPr>
              <a:lnSpc>
                <a:spcPct val="150000"/>
              </a:lnSpc>
            </a:pPr>
            <a:endParaRPr lang="zh-CN" altLang="en-US" sz="1600" dirty="0">
              <a:latin typeface="STZhongsong" panose="02010600040101010101" pitchFamily="2" charset="-122"/>
              <a:ea typeface="STZhongsong" panose="02010600040101010101" pitchFamily="2" charset="-122"/>
            </a:endParaRPr>
          </a:p>
        </p:txBody>
      </p:sp>
      <p:pic>
        <p:nvPicPr>
          <p:cNvPr id="3" name="图片 2"/>
          <p:cNvPicPr>
            <a:picLocks noChangeAspect="1"/>
          </p:cNvPicPr>
          <p:nvPr/>
        </p:nvPicPr>
        <p:blipFill>
          <a:blip r:embed="rId1"/>
          <a:stretch>
            <a:fillRect/>
          </a:stretch>
        </p:blipFill>
        <p:spPr>
          <a:xfrm>
            <a:off x="250190" y="1358265"/>
            <a:ext cx="6965950" cy="4349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媒体类型</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35" name="文本框 34"/>
          <p:cNvSpPr txBox="1"/>
          <p:nvPr/>
        </p:nvSpPr>
        <p:spPr>
          <a:xfrm>
            <a:off x="798046" y="1625309"/>
            <a:ext cx="11288850" cy="2634054"/>
          </a:xfrm>
          <a:prstGeom prst="rect">
            <a:avLst/>
          </a:prstGeom>
          <a:noFill/>
        </p:spPr>
        <p:txBody>
          <a:bodyPr wrap="square">
            <a:spAutoFit/>
          </a:bodyPr>
          <a:lstStyle/>
          <a:p>
            <a:pPr>
              <a:lnSpc>
                <a:spcPct val="150000"/>
              </a:lnSpc>
            </a:pPr>
            <a:r>
              <a:rPr lang="zh-CN" altLang="en-US" sz="1600" dirty="0">
                <a:latin typeface="STZhongsong" panose="02010600040101010101" pitchFamily="2" charset="-122"/>
                <a:ea typeface="STZhongsong" panose="02010600040101010101" pitchFamily="2" charset="-122"/>
              </a:rPr>
              <a:t>媒体类型是指设备类型，常用的有如下几种：</a:t>
            </a:r>
            <a:endParaRPr lang="zh-CN" altLang="en-US" sz="1600" dirty="0">
              <a:latin typeface="STZhongsong" panose="02010600040101010101" pitchFamily="2" charset="-122"/>
              <a:ea typeface="STZhongsong" panose="02010600040101010101" pitchFamily="2" charset="-122"/>
            </a:endParaRPr>
          </a:p>
          <a:p>
            <a:pPr>
              <a:lnSpc>
                <a:spcPct val="150000"/>
              </a:lnSpc>
            </a:pPr>
            <a:r>
              <a:rPr lang="en-GB" altLang="zh-CN" sz="1600" dirty="0">
                <a:latin typeface="STZhongsong" panose="02010600040101010101" pitchFamily="2" charset="-122"/>
                <a:ea typeface="STZhongsong" panose="02010600040101010101" pitchFamily="2" charset="-122"/>
              </a:rPr>
              <a:t>all</a:t>
            </a:r>
            <a:r>
              <a:rPr lang="zh-CN" altLang="en-GB" sz="1600" dirty="0">
                <a:latin typeface="STZhongsong" panose="02010600040101010101" pitchFamily="2" charset="-122"/>
                <a:ea typeface="STZhongsong" panose="02010600040101010101" pitchFamily="2" charset="-122"/>
              </a:rPr>
              <a:t>：</a:t>
            </a:r>
            <a:r>
              <a:rPr lang="zh-CN" altLang="en-US" sz="1600" dirty="0">
                <a:latin typeface="STZhongsong" panose="02010600040101010101" pitchFamily="2" charset="-122"/>
                <a:ea typeface="STZhongsong" panose="02010600040101010101" pitchFamily="2" charset="-122"/>
              </a:rPr>
              <a:t>所有类型设备；</a:t>
            </a:r>
            <a:endParaRPr lang="zh-CN" altLang="en-US" sz="1600" dirty="0">
              <a:latin typeface="STZhongsong" panose="02010600040101010101" pitchFamily="2" charset="-122"/>
              <a:ea typeface="STZhongsong" panose="02010600040101010101" pitchFamily="2" charset="-122"/>
            </a:endParaRPr>
          </a:p>
          <a:p>
            <a:pPr>
              <a:lnSpc>
                <a:spcPct val="150000"/>
              </a:lnSpc>
            </a:pPr>
            <a:r>
              <a:rPr lang="en-GB" altLang="zh-CN" sz="1600" dirty="0">
                <a:latin typeface="STZhongsong" panose="02010600040101010101" pitchFamily="2" charset="-122"/>
                <a:ea typeface="STZhongsong" panose="02010600040101010101" pitchFamily="2" charset="-122"/>
              </a:rPr>
              <a:t>screen</a:t>
            </a:r>
            <a:r>
              <a:rPr lang="zh-CN" altLang="en-GB" sz="1600" dirty="0">
                <a:latin typeface="STZhongsong" panose="02010600040101010101" pitchFamily="2" charset="-122"/>
                <a:ea typeface="STZhongsong" panose="02010600040101010101" pitchFamily="2" charset="-122"/>
              </a:rPr>
              <a:t>：</a:t>
            </a:r>
            <a:r>
              <a:rPr lang="zh-CN" altLang="en-US" sz="1600" dirty="0">
                <a:latin typeface="STZhongsong" panose="02010600040101010101" pitchFamily="2" charset="-122"/>
                <a:ea typeface="STZhongsong" panose="02010600040101010101" pitchFamily="2" charset="-122"/>
              </a:rPr>
              <a:t>计算机、平板电脑、智能手机等；</a:t>
            </a:r>
            <a:endParaRPr lang="zh-CN" altLang="en-US" sz="1600" dirty="0">
              <a:latin typeface="STZhongsong" panose="02010600040101010101" pitchFamily="2" charset="-122"/>
              <a:ea typeface="STZhongsong" panose="02010600040101010101" pitchFamily="2" charset="-122"/>
            </a:endParaRPr>
          </a:p>
          <a:p>
            <a:pPr>
              <a:lnSpc>
                <a:spcPct val="150000"/>
              </a:lnSpc>
            </a:pPr>
            <a:r>
              <a:rPr lang="en-GB" altLang="zh-CN" sz="1600" dirty="0">
                <a:latin typeface="STZhongsong" panose="02010600040101010101" pitchFamily="2" charset="-122"/>
                <a:ea typeface="STZhongsong" panose="02010600040101010101" pitchFamily="2" charset="-122"/>
              </a:rPr>
              <a:t>print</a:t>
            </a:r>
            <a:r>
              <a:rPr lang="zh-CN" altLang="en-GB" sz="1600" dirty="0">
                <a:latin typeface="STZhongsong" panose="02010600040101010101" pitchFamily="2" charset="-122"/>
                <a:ea typeface="STZhongsong" panose="02010600040101010101" pitchFamily="2" charset="-122"/>
              </a:rPr>
              <a:t>：</a:t>
            </a:r>
            <a:r>
              <a:rPr lang="zh-CN" altLang="en-US" sz="1600" dirty="0">
                <a:latin typeface="STZhongsong" panose="02010600040101010101" pitchFamily="2" charset="-122"/>
                <a:ea typeface="STZhongsong" panose="02010600040101010101" pitchFamily="2" charset="-122"/>
              </a:rPr>
              <a:t>打印机和打印预览；</a:t>
            </a:r>
            <a:endParaRPr lang="zh-CN" altLang="en-US" sz="1600" dirty="0">
              <a:latin typeface="STZhongsong" panose="02010600040101010101" pitchFamily="2" charset="-122"/>
              <a:ea typeface="STZhongsong" panose="02010600040101010101" pitchFamily="2" charset="-122"/>
            </a:endParaRPr>
          </a:p>
          <a:p>
            <a:pPr>
              <a:lnSpc>
                <a:spcPct val="150000"/>
              </a:lnSpc>
            </a:pPr>
            <a:r>
              <a:rPr lang="en-GB" altLang="zh-CN" sz="1600" dirty="0">
                <a:latin typeface="STZhongsong" panose="02010600040101010101" pitchFamily="2" charset="-122"/>
                <a:ea typeface="STZhongsong" panose="02010600040101010101" pitchFamily="2" charset="-122"/>
              </a:rPr>
              <a:t>speech</a:t>
            </a:r>
            <a:r>
              <a:rPr lang="zh-CN" altLang="en-GB" sz="1600" dirty="0">
                <a:latin typeface="STZhongsong" panose="02010600040101010101" pitchFamily="2" charset="-122"/>
                <a:ea typeface="STZhongsong" panose="02010600040101010101" pitchFamily="2" charset="-122"/>
              </a:rPr>
              <a:t>：</a:t>
            </a:r>
            <a:r>
              <a:rPr lang="zh-CN" altLang="en-US" sz="1600" dirty="0">
                <a:latin typeface="STZhongsong" panose="02010600040101010101" pitchFamily="2" charset="-122"/>
                <a:ea typeface="STZhongsong" panose="02010600040101010101" pitchFamily="2" charset="-122"/>
              </a:rPr>
              <a:t>语音或音频合成器；</a:t>
            </a:r>
            <a:endParaRPr lang="zh-CN" altLang="en-US" sz="1600" dirty="0">
              <a:latin typeface="STZhongsong" panose="02010600040101010101" pitchFamily="2" charset="-122"/>
              <a:ea typeface="STZhongsong" panose="02010600040101010101" pitchFamily="2" charset="-122"/>
            </a:endParaRPr>
          </a:p>
          <a:p>
            <a:pPr>
              <a:lnSpc>
                <a:spcPct val="150000"/>
              </a:lnSpc>
            </a:pPr>
            <a:r>
              <a:rPr lang="zh-CN" altLang="en-US" sz="1600" dirty="0">
                <a:latin typeface="STZhongsong" panose="02010600040101010101" pitchFamily="2" charset="-122"/>
                <a:ea typeface="STZhongsong" panose="02010600040101010101" pitchFamily="2" charset="-122"/>
              </a:rPr>
              <a:t>例如，可分别设置屏幕设备和打印机的显示样式，屏幕设备上</a:t>
            </a:r>
            <a:r>
              <a:rPr lang="en-GB" altLang="zh-CN" sz="1600" dirty="0">
                <a:latin typeface="STZhongsong" panose="02010600040101010101" pitchFamily="2" charset="-122"/>
                <a:ea typeface="STZhongsong" panose="02010600040101010101" pitchFamily="2" charset="-122"/>
              </a:rPr>
              <a:t>h1</a:t>
            </a:r>
            <a:r>
              <a:rPr lang="zh-CN" altLang="en-US" sz="1600" dirty="0">
                <a:latin typeface="STZhongsong" panose="02010600040101010101" pitchFamily="2" charset="-122"/>
                <a:ea typeface="STZhongsong" panose="02010600040101010101" pitchFamily="2" charset="-122"/>
              </a:rPr>
              <a:t>标题显示蓝色，所有设备包括屏幕设备或者打印机上段落文字加粗显示，代码如下：</a:t>
            </a:r>
            <a:endParaRPr lang="zh-CN" altLang="en-US" sz="1600" dirty="0">
              <a:latin typeface="STZhongsong" panose="02010600040101010101" pitchFamily="2" charset="-122"/>
              <a:ea typeface="STZhongsong" panose="02010600040101010101" pitchFamily="2" charset="-122"/>
            </a:endParaRPr>
          </a:p>
        </p:txBody>
      </p:sp>
      <p:sp>
        <p:nvSpPr>
          <p:cNvPr id="10" name="矩形 9"/>
          <p:cNvSpPr/>
          <p:nvPr/>
        </p:nvSpPr>
        <p:spPr>
          <a:xfrm>
            <a:off x="798046" y="5382875"/>
            <a:ext cx="3425261" cy="1354217"/>
          </a:xfrm>
          <a:prstGeom prst="rect">
            <a:avLst/>
          </a:prstGeom>
          <a:solidFill>
            <a:schemeClr val="accent4">
              <a:lumMod val="20000"/>
              <a:lumOff val="80000"/>
            </a:schemeClr>
          </a:solidFill>
          <a:ln>
            <a:solidFill>
              <a:schemeClr val="bg2"/>
            </a:solidFill>
          </a:ln>
        </p:spPr>
        <p:txBody>
          <a:bodyPr wrap="square">
            <a:spAutoFit/>
          </a:bodyPr>
          <a:lstStyle/>
          <a:p>
            <a:r>
              <a:rPr lang="en-US" altLang="zh-CN" sz="1600" dirty="0">
                <a:latin typeface="STZhongsong" panose="02010600040101010101" pitchFamily="2" charset="-122"/>
                <a:ea typeface="STZhongsong" panose="02010600040101010101" pitchFamily="2" charset="-122"/>
              </a:rPr>
              <a:t>@media all{</a:t>
            </a:r>
            <a:endParaRPr lang="en-US" altLang="zh-CN" sz="1600" dirty="0">
              <a:latin typeface="STZhongsong" panose="02010600040101010101" pitchFamily="2" charset="-122"/>
              <a:ea typeface="STZhongsong" panose="02010600040101010101" pitchFamily="2" charset="-122"/>
            </a:endParaRPr>
          </a:p>
          <a:p>
            <a:r>
              <a:rPr lang="en-US" altLang="zh-CN" sz="1600" dirty="0">
                <a:latin typeface="STZhongsong" panose="02010600040101010101" pitchFamily="2" charset="-122"/>
                <a:ea typeface="STZhongsong" panose="02010600040101010101" pitchFamily="2" charset="-122"/>
              </a:rPr>
              <a:t>        p{</a:t>
            </a:r>
            <a:endParaRPr lang="en-US" altLang="zh-CN" sz="1600" dirty="0">
              <a:latin typeface="STZhongsong" panose="02010600040101010101" pitchFamily="2" charset="-122"/>
              <a:ea typeface="STZhongsong" panose="02010600040101010101" pitchFamily="2" charset="-122"/>
            </a:endParaRPr>
          </a:p>
          <a:p>
            <a:r>
              <a:rPr lang="en-US" altLang="zh-CN" sz="1600" dirty="0">
                <a:latin typeface="STZhongsong" panose="02010600040101010101" pitchFamily="2" charset="-122"/>
                <a:ea typeface="STZhongsong" panose="02010600040101010101" pitchFamily="2" charset="-122"/>
              </a:rPr>
              <a:t>          font-weight: bold;</a:t>
            </a:r>
            <a:endParaRPr lang="en-US" altLang="zh-CN" sz="1600" dirty="0">
              <a:latin typeface="STZhongsong" panose="02010600040101010101" pitchFamily="2" charset="-122"/>
              <a:ea typeface="STZhongsong" panose="02010600040101010101" pitchFamily="2" charset="-122"/>
            </a:endParaRPr>
          </a:p>
          <a:p>
            <a:r>
              <a:rPr lang="en-US" altLang="zh-CN" sz="1600" dirty="0">
                <a:latin typeface="STZhongsong" panose="02010600040101010101" pitchFamily="2" charset="-122"/>
                <a:ea typeface="STZhongsong" panose="02010600040101010101" pitchFamily="2" charset="-122"/>
              </a:rPr>
              <a:t>        }</a:t>
            </a:r>
            <a:endParaRPr lang="en-US" altLang="zh-CN" sz="1600" dirty="0">
              <a:latin typeface="STZhongsong" panose="02010600040101010101" pitchFamily="2" charset="-122"/>
              <a:ea typeface="STZhongsong" panose="02010600040101010101" pitchFamily="2" charset="-122"/>
            </a:endParaRPr>
          </a:p>
          <a:p>
            <a:r>
              <a:rPr lang="en-US" altLang="zh-CN" sz="1600" dirty="0">
                <a:latin typeface="STZhongsong" panose="02010600040101010101" pitchFamily="2" charset="-122"/>
                <a:ea typeface="STZhongsong" panose="02010600040101010101" pitchFamily="2" charset="-122"/>
              </a:rPr>
              <a:t>}</a:t>
            </a:r>
            <a:endParaRPr lang="en-US" altLang="zh-CN" sz="1600" dirty="0">
              <a:latin typeface="STZhongsong" panose="02010600040101010101" pitchFamily="2" charset="-122"/>
              <a:ea typeface="STZhongsong" panose="02010600040101010101" pitchFamily="2" charset="-122"/>
            </a:endParaRPr>
          </a:p>
        </p:txBody>
      </p:sp>
      <p:sp>
        <p:nvSpPr>
          <p:cNvPr id="11" name="矩形 10"/>
          <p:cNvSpPr/>
          <p:nvPr/>
        </p:nvSpPr>
        <p:spPr>
          <a:xfrm>
            <a:off x="4648251" y="5382875"/>
            <a:ext cx="3305616" cy="1354217"/>
          </a:xfrm>
          <a:prstGeom prst="rect">
            <a:avLst/>
          </a:prstGeom>
          <a:solidFill>
            <a:schemeClr val="accent4">
              <a:lumMod val="20000"/>
              <a:lumOff val="80000"/>
            </a:schemeClr>
          </a:solidFill>
          <a:ln>
            <a:solidFill>
              <a:schemeClr val="bg2"/>
            </a:solidFill>
          </a:ln>
        </p:spPr>
        <p:txBody>
          <a:bodyPr wrap="square">
            <a:spAutoFit/>
          </a:bodyPr>
          <a:lstStyle/>
          <a:p>
            <a:r>
              <a:rPr lang="en-US" altLang="zh-CN" sz="1600" dirty="0">
                <a:latin typeface="STZhongsong" panose="02010600040101010101" pitchFamily="2" charset="-122"/>
                <a:ea typeface="STZhongsong" panose="02010600040101010101" pitchFamily="2" charset="-122"/>
              </a:rPr>
              <a:t>@media screen{</a:t>
            </a:r>
            <a:endParaRPr lang="en-US" altLang="zh-CN" sz="1600" dirty="0">
              <a:latin typeface="STZhongsong" panose="02010600040101010101" pitchFamily="2" charset="-122"/>
              <a:ea typeface="STZhongsong" panose="02010600040101010101" pitchFamily="2" charset="-122"/>
            </a:endParaRPr>
          </a:p>
          <a:p>
            <a:r>
              <a:rPr lang="en-US" altLang="zh-CN" sz="1600" dirty="0">
                <a:latin typeface="STZhongsong" panose="02010600040101010101" pitchFamily="2" charset="-122"/>
                <a:ea typeface="STZhongsong" panose="02010600040101010101" pitchFamily="2" charset="-122"/>
              </a:rPr>
              <a:t>        h1{</a:t>
            </a:r>
            <a:endParaRPr lang="en-US" altLang="zh-CN" sz="1600" dirty="0">
              <a:latin typeface="STZhongsong" panose="02010600040101010101" pitchFamily="2" charset="-122"/>
              <a:ea typeface="STZhongsong" panose="02010600040101010101" pitchFamily="2" charset="-122"/>
            </a:endParaRPr>
          </a:p>
          <a:p>
            <a:r>
              <a:rPr lang="en-US" altLang="zh-CN" sz="1600" dirty="0">
                <a:latin typeface="STZhongsong" panose="02010600040101010101" pitchFamily="2" charset="-122"/>
                <a:ea typeface="STZhongsong" panose="02010600040101010101" pitchFamily="2" charset="-122"/>
              </a:rPr>
              <a:t>          </a:t>
            </a:r>
            <a:r>
              <a:rPr lang="en-US" altLang="zh-CN" sz="1600" dirty="0" err="1">
                <a:latin typeface="STZhongsong" panose="02010600040101010101" pitchFamily="2" charset="-122"/>
                <a:ea typeface="STZhongsong" panose="02010600040101010101" pitchFamily="2" charset="-122"/>
              </a:rPr>
              <a:t>color:blue</a:t>
            </a:r>
            <a:r>
              <a:rPr lang="en-US" altLang="zh-CN" sz="1600" dirty="0">
                <a:latin typeface="STZhongsong" panose="02010600040101010101" pitchFamily="2" charset="-122"/>
                <a:ea typeface="STZhongsong" panose="02010600040101010101" pitchFamily="2" charset="-122"/>
              </a:rPr>
              <a:t>;</a:t>
            </a:r>
            <a:endParaRPr lang="en-US" altLang="zh-CN" sz="1600" dirty="0">
              <a:latin typeface="STZhongsong" panose="02010600040101010101" pitchFamily="2" charset="-122"/>
              <a:ea typeface="STZhongsong" panose="02010600040101010101" pitchFamily="2" charset="-122"/>
            </a:endParaRPr>
          </a:p>
          <a:p>
            <a:r>
              <a:rPr lang="en-US" altLang="zh-CN" sz="1600" dirty="0">
                <a:latin typeface="STZhongsong" panose="02010600040101010101" pitchFamily="2" charset="-122"/>
                <a:ea typeface="STZhongsong" panose="02010600040101010101" pitchFamily="2" charset="-122"/>
              </a:rPr>
              <a:t>        }</a:t>
            </a:r>
            <a:endParaRPr lang="en-US" altLang="zh-CN" sz="1600" dirty="0">
              <a:latin typeface="STZhongsong" panose="02010600040101010101" pitchFamily="2" charset="-122"/>
              <a:ea typeface="STZhongsong" panose="02010600040101010101" pitchFamily="2" charset="-122"/>
            </a:endParaRPr>
          </a:p>
          <a:p>
            <a:r>
              <a:rPr lang="en-US" altLang="zh-CN" sz="1600" dirty="0">
                <a:latin typeface="STZhongsong" panose="02010600040101010101" pitchFamily="2" charset="-122"/>
                <a:ea typeface="STZhongsong" panose="02010600040101010101" pitchFamily="2" charset="-122"/>
              </a:rPr>
              <a:t>}</a:t>
            </a:r>
            <a:endParaRPr lang="en-US" altLang="zh-CN" sz="1600" dirty="0">
              <a:latin typeface="STZhongsong" panose="02010600040101010101" pitchFamily="2" charset="-122"/>
              <a:ea typeface="STZhongsong" panose="02010600040101010101" pitchFamily="2" charset="-122"/>
            </a:endParaRPr>
          </a:p>
        </p:txBody>
      </p:sp>
      <p:sp>
        <p:nvSpPr>
          <p:cNvPr id="12" name="矩形 11"/>
          <p:cNvSpPr/>
          <p:nvPr/>
        </p:nvSpPr>
        <p:spPr>
          <a:xfrm>
            <a:off x="798046" y="4276813"/>
            <a:ext cx="11213253" cy="1023678"/>
          </a:xfrm>
          <a:prstGeom prst="rect">
            <a:avLst/>
          </a:prstGeom>
          <a:solidFill>
            <a:schemeClr val="accent4">
              <a:lumMod val="20000"/>
              <a:lumOff val="80000"/>
            </a:schemeClr>
          </a:solidFill>
          <a:ln>
            <a:solidFill>
              <a:schemeClr val="bg2"/>
            </a:solidFill>
          </a:ln>
        </p:spPr>
        <p:txBody>
          <a:bodyPr wrap="square">
            <a:spAutoFit/>
          </a:bodyPr>
          <a:lstStyle/>
          <a:p>
            <a:pPr>
              <a:lnSpc>
                <a:spcPct val="150000"/>
              </a:lnSpc>
            </a:pPr>
            <a:r>
              <a:rPr lang="en-US" altLang="zh-CN" sz="1400" dirty="0">
                <a:latin typeface="STZhongsong" panose="02010600040101010101" pitchFamily="2" charset="-122"/>
                <a:ea typeface="STZhongsong" panose="02010600040101010101" pitchFamily="2" charset="-122"/>
              </a:rPr>
              <a:t>&lt;h1&gt;</a:t>
            </a:r>
            <a:r>
              <a:rPr lang="zh-CN" altLang="en-US" sz="1400" dirty="0">
                <a:latin typeface="STZhongsong" panose="02010600040101010101" pitchFamily="2" charset="-122"/>
                <a:ea typeface="STZhongsong" panose="02010600040101010101" pitchFamily="2" charset="-122"/>
              </a:rPr>
              <a:t>响应式开发</a:t>
            </a:r>
            <a:r>
              <a:rPr lang="en-US" altLang="zh-CN" sz="1400" dirty="0">
                <a:latin typeface="STZhongsong" panose="02010600040101010101" pitchFamily="2" charset="-122"/>
                <a:ea typeface="STZhongsong" panose="02010600040101010101" pitchFamily="2" charset="-122"/>
              </a:rPr>
              <a:t>&lt;/h1&gt;</a:t>
            </a:r>
            <a:endParaRPr lang="zh-CN" altLang="en-US" sz="1400" dirty="0">
              <a:latin typeface="STZhongsong" panose="02010600040101010101" pitchFamily="2" charset="-122"/>
              <a:ea typeface="STZhongsong" panose="02010600040101010101" pitchFamily="2" charset="-122"/>
            </a:endParaRPr>
          </a:p>
          <a:p>
            <a:pPr>
              <a:lnSpc>
                <a:spcPct val="150000"/>
              </a:lnSpc>
            </a:pPr>
            <a:r>
              <a:rPr lang="en-US" altLang="zh-CN" sz="1400" dirty="0">
                <a:latin typeface="STZhongsong" panose="02010600040101010101" pitchFamily="2" charset="-122"/>
                <a:ea typeface="STZhongsong" panose="02010600040101010101" pitchFamily="2" charset="-122"/>
              </a:rPr>
              <a:t>&lt;p&gt;</a:t>
            </a:r>
            <a:r>
              <a:rPr lang="zh-CN" altLang="en-US" sz="1400" dirty="0">
                <a:latin typeface="STZhongsong" panose="02010600040101010101" pitchFamily="2" charset="-122"/>
                <a:ea typeface="STZhongsong" panose="02010600040101010101" pitchFamily="2" charset="-122"/>
              </a:rPr>
              <a:t>响应式开发的原理是使用</a:t>
            </a:r>
            <a:r>
              <a:rPr lang="en-US" altLang="zh-CN" sz="1400" dirty="0">
                <a:latin typeface="STZhongsong" panose="02010600040101010101" pitchFamily="2" charset="-122"/>
                <a:ea typeface="STZhongsong" panose="02010600040101010101" pitchFamily="2" charset="-122"/>
              </a:rPr>
              <a:t>CSS3</a:t>
            </a:r>
            <a:r>
              <a:rPr lang="zh-CN" altLang="en-US" sz="1400" dirty="0">
                <a:latin typeface="STZhongsong" panose="02010600040101010101" pitchFamily="2" charset="-122"/>
                <a:ea typeface="STZhongsong" panose="02010600040101010101" pitchFamily="2" charset="-122"/>
              </a:rPr>
              <a:t>中的</a:t>
            </a:r>
            <a:r>
              <a:rPr lang="en-US" altLang="zh-CN" sz="1400" dirty="0">
                <a:latin typeface="STZhongsong" panose="02010600040101010101" pitchFamily="2" charset="-122"/>
                <a:ea typeface="STZhongsong" panose="02010600040101010101" pitchFamily="2" charset="-122"/>
              </a:rPr>
              <a:t>Media Query</a:t>
            </a:r>
            <a:r>
              <a:rPr lang="zh-CN" altLang="en-US" sz="1400" dirty="0">
                <a:latin typeface="STZhongsong" panose="02010600040101010101" pitchFamily="2" charset="-122"/>
                <a:ea typeface="STZhongsong" panose="02010600040101010101" pitchFamily="2" charset="-122"/>
              </a:rPr>
              <a:t>（媒体查询）针对不同宽度的设备设置不同的布局和样式，从而适配不同的设备。</a:t>
            </a:r>
            <a:endParaRPr lang="en-US" altLang="zh-CN" sz="1400" dirty="0">
              <a:latin typeface="STZhongsong" panose="02010600040101010101" pitchFamily="2" charset="-122"/>
              <a:ea typeface="STZhongsong" panose="02010600040101010101" pitchFamily="2" charset="-122"/>
            </a:endParaRPr>
          </a:p>
          <a:p>
            <a:pPr>
              <a:lnSpc>
                <a:spcPct val="150000"/>
              </a:lnSpc>
            </a:pPr>
            <a:r>
              <a:rPr lang="en-US" altLang="zh-CN" sz="1400" dirty="0">
                <a:latin typeface="STZhongsong" panose="02010600040101010101" pitchFamily="2" charset="-122"/>
                <a:ea typeface="STZhongsong" panose="02010600040101010101" pitchFamily="2" charset="-122"/>
              </a:rPr>
              <a:t>&lt;/p&gt;</a:t>
            </a:r>
            <a:endParaRPr lang="zh-CN" altLang="en-US" sz="1400" dirty="0">
              <a:latin typeface="STZhongsong" panose="02010600040101010101" pitchFamily="2" charset="-122"/>
              <a:ea typeface="STZhongsong" panose="0201060004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媒体特征规则</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3" name="文本框 12"/>
          <p:cNvSpPr txBox="1"/>
          <p:nvPr/>
        </p:nvSpPr>
        <p:spPr>
          <a:xfrm>
            <a:off x="798046" y="1625309"/>
            <a:ext cx="11099663" cy="1710084"/>
          </a:xfrm>
          <a:prstGeom prst="rect">
            <a:avLst/>
          </a:prstGeom>
          <a:noFill/>
        </p:spPr>
        <p:txBody>
          <a:bodyPr wrap="square">
            <a:spAutoFit/>
          </a:bodyPr>
          <a:lstStyle/>
          <a:p>
            <a:pPr>
              <a:lnSpc>
                <a:spcPct val="150000"/>
              </a:lnSpc>
            </a:pPr>
            <a:r>
              <a:rPr lang="zh-CN" altLang="en-US" dirty="0">
                <a:latin typeface="STZhongsong" panose="02010600040101010101" pitchFamily="2" charset="-122"/>
                <a:ea typeface="STZhongsong" panose="02010600040101010101" pitchFamily="2" charset="-122"/>
              </a:rPr>
              <a:t>媒体特征规则就是设备宽高、横屏或竖屏、屏幕分辨率等相关特征。媒体特征涉及的一个重要概念是视口，视口是与设备相关的一个矩形区域，可以采用相对单位描述其尺寸，并规定其最大或最小宽度。</a:t>
            </a:r>
            <a:endParaRPr lang="en-US" altLang="zh-CN" dirty="0">
              <a:latin typeface="STZhongsong" panose="02010600040101010101" pitchFamily="2" charset="-122"/>
              <a:ea typeface="STZhongsong" panose="02010600040101010101" pitchFamily="2" charset="-122"/>
            </a:endParaRPr>
          </a:p>
          <a:p>
            <a:pPr>
              <a:lnSpc>
                <a:spcPct val="150000"/>
              </a:lnSpc>
            </a:pPr>
            <a:r>
              <a:rPr lang="en-US" altLang="zh-CN" dirty="0">
                <a:solidFill>
                  <a:srgbClr val="C00000"/>
                </a:solidFill>
                <a:latin typeface="STZhongsong" panose="02010600040101010101" pitchFamily="2" charset="-122"/>
                <a:ea typeface="STZhongsong" panose="02010600040101010101" pitchFamily="2" charset="-122"/>
              </a:rPr>
              <a:t>1</a:t>
            </a:r>
            <a:r>
              <a:rPr lang="zh-CN" altLang="en-US" dirty="0">
                <a:solidFill>
                  <a:srgbClr val="C00000"/>
                </a:solidFill>
                <a:latin typeface="STZhongsong" panose="02010600040101010101" pitchFamily="2" charset="-122"/>
                <a:ea typeface="STZhongsong" panose="02010600040101010101" pitchFamily="2" charset="-122"/>
              </a:rPr>
              <a:t>、视口</a:t>
            </a:r>
            <a:endParaRPr lang="en-US" altLang="zh-CN" dirty="0">
              <a:solidFill>
                <a:srgbClr val="C00000"/>
              </a:solidFill>
              <a:latin typeface="STZhongsong" panose="02010600040101010101" pitchFamily="2" charset="-122"/>
              <a:ea typeface="STZhongsong" panose="02010600040101010101" pitchFamily="2" charset="-122"/>
            </a:endParaRPr>
          </a:p>
          <a:p>
            <a:pPr>
              <a:lnSpc>
                <a:spcPct val="150000"/>
              </a:lnSpc>
            </a:pPr>
            <a:r>
              <a:rPr lang="zh-CN" altLang="en-US" dirty="0">
                <a:latin typeface="STZhongsong" panose="02010600040101010101" pitchFamily="2" charset="-122"/>
                <a:ea typeface="STZhongsong" panose="02010600040101010101" pitchFamily="2" charset="-122"/>
              </a:rPr>
              <a:t>视口分为两类：一类是设备视口，一类是布局视口。</a:t>
            </a:r>
            <a:endParaRPr lang="zh-CN" altLang="en-US" dirty="0">
              <a:latin typeface="STZhongsong" panose="02010600040101010101" pitchFamily="2" charset="-122"/>
              <a:ea typeface="STZhongsong" panose="02010600040101010101" pitchFamily="2" charset="-122"/>
            </a:endParaRPr>
          </a:p>
        </p:txBody>
      </p:sp>
      <p:pic>
        <p:nvPicPr>
          <p:cNvPr id="14" name="图片 13"/>
          <p:cNvPicPr>
            <a:picLocks noChangeAspect="1"/>
          </p:cNvPicPr>
          <p:nvPr/>
        </p:nvPicPr>
        <p:blipFill>
          <a:blip r:embed="rId1"/>
          <a:stretch>
            <a:fillRect/>
          </a:stretch>
        </p:blipFill>
        <p:spPr>
          <a:xfrm>
            <a:off x="5426194" y="3432432"/>
            <a:ext cx="3984887" cy="3049528"/>
          </a:xfrm>
          <a:prstGeom prst="rect">
            <a:avLst/>
          </a:prstGeom>
        </p:spPr>
      </p:pic>
      <p:pic>
        <p:nvPicPr>
          <p:cNvPr id="15" name="图片 14"/>
          <p:cNvPicPr>
            <a:picLocks noChangeAspect="1"/>
          </p:cNvPicPr>
          <p:nvPr/>
        </p:nvPicPr>
        <p:blipFill>
          <a:blip r:embed="rId2"/>
          <a:stretch>
            <a:fillRect/>
          </a:stretch>
        </p:blipFill>
        <p:spPr>
          <a:xfrm>
            <a:off x="906220" y="3429000"/>
            <a:ext cx="3950598" cy="2994604"/>
          </a:xfrm>
          <a:prstGeom prst="rect">
            <a:avLst/>
          </a:prstGeom>
        </p:spPr>
      </p:pic>
      <p:sp>
        <p:nvSpPr>
          <p:cNvPr id="16" name="文本框 15"/>
          <p:cNvSpPr txBox="1"/>
          <p:nvPr/>
        </p:nvSpPr>
        <p:spPr>
          <a:xfrm>
            <a:off x="781058" y="6467914"/>
            <a:ext cx="3992306" cy="307777"/>
          </a:xfrm>
          <a:prstGeom prst="rect">
            <a:avLst/>
          </a:prstGeom>
          <a:solidFill>
            <a:schemeClr val="bg1"/>
          </a:solidFill>
        </p:spPr>
        <p:txBody>
          <a:bodyPr wrap="square" rtlCol="0">
            <a:spAutoFit/>
          </a:bodyPr>
          <a:lstStyle/>
          <a:p>
            <a:pPr algn="ctr"/>
            <a:r>
              <a:rPr lang="zh-CN" altLang="en-US" sz="1400" dirty="0">
                <a:latin typeface="STZhongsong" panose="02010600040101010101" pitchFamily="2" charset="-122"/>
                <a:ea typeface="STZhongsong" panose="02010600040101010101" pitchFamily="2" charset="-122"/>
              </a:rPr>
              <a:t>设备本身的宽度</a:t>
            </a:r>
            <a:endParaRPr lang="zh-CN" altLang="en-US" sz="1400" dirty="0">
              <a:latin typeface="STZhongsong" panose="02010600040101010101" pitchFamily="2" charset="-122"/>
              <a:ea typeface="STZhongsong" panose="02010600040101010101" pitchFamily="2" charset="-122"/>
            </a:endParaRPr>
          </a:p>
        </p:txBody>
      </p:sp>
      <p:sp>
        <p:nvSpPr>
          <p:cNvPr id="17" name="文本框 16"/>
          <p:cNvSpPr txBox="1"/>
          <p:nvPr/>
        </p:nvSpPr>
        <p:spPr>
          <a:xfrm>
            <a:off x="5688338" y="6481960"/>
            <a:ext cx="3992306" cy="307777"/>
          </a:xfrm>
          <a:prstGeom prst="rect">
            <a:avLst/>
          </a:prstGeom>
          <a:solidFill>
            <a:schemeClr val="bg1"/>
          </a:solidFill>
        </p:spPr>
        <p:txBody>
          <a:bodyPr wrap="square" rtlCol="0">
            <a:spAutoFit/>
          </a:bodyPr>
          <a:lstStyle/>
          <a:p>
            <a:pPr algn="ctr"/>
            <a:r>
              <a:rPr lang="zh-CN" altLang="en-US" sz="1400" dirty="0">
                <a:latin typeface="STZhongsong" panose="02010600040101010101" pitchFamily="2" charset="-122"/>
                <a:ea typeface="STZhongsong" panose="02010600040101010101" pitchFamily="2" charset="-122"/>
              </a:rPr>
              <a:t>页面的宽度</a:t>
            </a:r>
            <a:endParaRPr lang="zh-CN" altLang="en-US" sz="1400" dirty="0">
              <a:latin typeface="STZhongsong" panose="02010600040101010101" pitchFamily="2" charset="-122"/>
              <a:ea typeface="STZhongsong" panose="0201060004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媒体特征规则</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3" name="文本框 12"/>
          <p:cNvSpPr txBox="1"/>
          <p:nvPr/>
        </p:nvSpPr>
        <p:spPr>
          <a:xfrm>
            <a:off x="798046" y="1625309"/>
            <a:ext cx="11099663" cy="1289777"/>
          </a:xfrm>
          <a:prstGeom prst="rect">
            <a:avLst/>
          </a:prstGeom>
          <a:noFill/>
        </p:spPr>
        <p:txBody>
          <a:bodyPr wrap="square">
            <a:spAutoFit/>
          </a:bodyPr>
          <a:lstStyle/>
          <a:p>
            <a:pPr>
              <a:lnSpc>
                <a:spcPct val="150000"/>
              </a:lnSpc>
            </a:pPr>
            <a:r>
              <a:rPr lang="zh-CN" altLang="en-US" dirty="0">
                <a:latin typeface="STZhongsong" panose="02010600040101010101" pitchFamily="2" charset="-122"/>
                <a:ea typeface="STZhongsong" panose="02010600040101010101" pitchFamily="2" charset="-122"/>
              </a:rPr>
              <a:t>一般最常探测的媒体特征是视口宽度，而且可以使用</a:t>
            </a:r>
            <a:r>
              <a:rPr lang="en-GB" altLang="zh-CN" dirty="0">
                <a:latin typeface="STZhongsong" panose="02010600040101010101" pitchFamily="2" charset="-122"/>
                <a:ea typeface="STZhongsong" panose="02010600040101010101" pitchFamily="2" charset="-122"/>
              </a:rPr>
              <a:t>min-width</a:t>
            </a:r>
            <a:r>
              <a:rPr lang="zh-CN" altLang="en-GB" dirty="0">
                <a:latin typeface="STZhongsong" panose="02010600040101010101" pitchFamily="2" charset="-122"/>
                <a:ea typeface="STZhongsong" panose="02010600040101010101" pitchFamily="2" charset="-122"/>
              </a:rPr>
              <a:t>、</a:t>
            </a:r>
            <a:r>
              <a:rPr lang="en-GB" altLang="zh-CN" dirty="0">
                <a:latin typeface="STZhongsong" panose="02010600040101010101" pitchFamily="2" charset="-122"/>
                <a:ea typeface="STZhongsong" panose="02010600040101010101" pitchFamily="2" charset="-122"/>
              </a:rPr>
              <a:t>max-width</a:t>
            </a:r>
            <a:r>
              <a:rPr lang="zh-CN" altLang="en-US" dirty="0">
                <a:latin typeface="STZhongsong" panose="02010600040101010101" pitchFamily="2" charset="-122"/>
                <a:ea typeface="STZhongsong" panose="02010600040101010101" pitchFamily="2" charset="-122"/>
              </a:rPr>
              <a:t>和</a:t>
            </a:r>
            <a:r>
              <a:rPr lang="en-GB" altLang="zh-CN" dirty="0">
                <a:latin typeface="STZhongsong" panose="02010600040101010101" pitchFamily="2" charset="-122"/>
                <a:ea typeface="STZhongsong" panose="02010600040101010101" pitchFamily="2" charset="-122"/>
              </a:rPr>
              <a:t>width</a:t>
            </a:r>
            <a:r>
              <a:rPr lang="zh-CN" altLang="en-US" dirty="0">
                <a:latin typeface="STZhongsong" panose="02010600040101010101" pitchFamily="2" charset="-122"/>
                <a:ea typeface="STZhongsong" panose="02010600040101010101" pitchFamily="2" charset="-122"/>
              </a:rPr>
              <a:t>媒体特征，在视口宽度大于或者小于某个大小</a:t>
            </a:r>
            <a:r>
              <a:rPr lang="en-US" altLang="zh-CN" dirty="0">
                <a:latin typeface="STZhongsong" panose="02010600040101010101" pitchFamily="2" charset="-122"/>
                <a:ea typeface="STZhongsong" panose="02010600040101010101" pitchFamily="2" charset="-122"/>
              </a:rPr>
              <a:t>——</a:t>
            </a:r>
            <a:r>
              <a:rPr lang="zh-CN" altLang="en-US" dirty="0">
                <a:latin typeface="STZhongsong" panose="02010600040101010101" pitchFamily="2" charset="-122"/>
                <a:ea typeface="STZhongsong" panose="02010600040101010101" pitchFamily="2" charset="-122"/>
              </a:rPr>
              <a:t>或者是恰好处于某个大小</a:t>
            </a:r>
            <a:r>
              <a:rPr lang="en-US" altLang="zh-CN" dirty="0">
                <a:latin typeface="STZhongsong" panose="02010600040101010101" pitchFamily="2" charset="-122"/>
                <a:ea typeface="STZhongsong" panose="02010600040101010101" pitchFamily="2" charset="-122"/>
              </a:rPr>
              <a:t>——</a:t>
            </a:r>
            <a:r>
              <a:rPr lang="zh-CN" altLang="en-US" dirty="0">
                <a:latin typeface="STZhongsong" panose="02010600040101010101" pitchFamily="2" charset="-122"/>
                <a:ea typeface="STZhongsong" panose="02010600040101010101" pitchFamily="2" charset="-122"/>
              </a:rPr>
              <a:t>的时候，应用 </a:t>
            </a:r>
            <a:r>
              <a:rPr lang="en-GB" altLang="zh-CN" dirty="0">
                <a:latin typeface="STZhongsong" panose="02010600040101010101" pitchFamily="2" charset="-122"/>
                <a:ea typeface="STZhongsong" panose="02010600040101010101" pitchFamily="2" charset="-122"/>
              </a:rPr>
              <a:t>CSS</a:t>
            </a:r>
            <a:r>
              <a:rPr lang="zh-CN" altLang="en-US" dirty="0">
                <a:latin typeface="STZhongsong" panose="02010600040101010101" pitchFamily="2" charset="-122"/>
                <a:ea typeface="STZhongsong" panose="02010600040101010101" pitchFamily="2" charset="-122"/>
              </a:rPr>
              <a:t>样式规则。想在视口正好是 </a:t>
            </a:r>
            <a:r>
              <a:rPr lang="en-US" altLang="zh-CN" dirty="0">
                <a:latin typeface="STZhongsong" panose="02010600040101010101" pitchFamily="2" charset="-122"/>
                <a:ea typeface="STZhongsong" panose="02010600040101010101" pitchFamily="2" charset="-122"/>
              </a:rPr>
              <a:t>600</a:t>
            </a:r>
            <a:r>
              <a:rPr lang="en-GB" altLang="zh-CN" dirty="0">
                <a:latin typeface="STZhongsong" panose="02010600040101010101" pitchFamily="2" charset="-122"/>
                <a:ea typeface="STZhongsong" panose="02010600040101010101" pitchFamily="2" charset="-122"/>
              </a:rPr>
              <a:t>px</a:t>
            </a:r>
            <a:r>
              <a:rPr lang="zh-CN" altLang="en-US" dirty="0">
                <a:latin typeface="STZhongsong" panose="02010600040101010101" pitchFamily="2" charset="-122"/>
                <a:ea typeface="STZhongsong" panose="02010600040101010101" pitchFamily="2" charset="-122"/>
              </a:rPr>
              <a:t>的时候，让 </a:t>
            </a:r>
            <a:r>
              <a:rPr lang="en-GB" altLang="zh-CN" dirty="0">
                <a:latin typeface="STZhongsong" panose="02010600040101010101" pitchFamily="2" charset="-122"/>
                <a:ea typeface="STZhongsong" panose="02010600040101010101" pitchFamily="2" charset="-122"/>
              </a:rPr>
              <a:t>body </a:t>
            </a:r>
            <a:r>
              <a:rPr lang="zh-CN" altLang="en-US" dirty="0">
                <a:latin typeface="STZhongsong" panose="02010600040101010101" pitchFamily="2" charset="-122"/>
                <a:ea typeface="STZhongsong" panose="02010600040101010101" pitchFamily="2" charset="-122"/>
              </a:rPr>
              <a:t>的文本变为红色。</a:t>
            </a:r>
            <a:endParaRPr lang="zh-CN" altLang="en-US" dirty="0">
              <a:latin typeface="STZhongsong" panose="02010600040101010101" pitchFamily="2" charset="-122"/>
              <a:ea typeface="STZhongsong" panose="02010600040101010101" pitchFamily="2" charset="-122"/>
            </a:endParaRPr>
          </a:p>
        </p:txBody>
      </p:sp>
      <p:pic>
        <p:nvPicPr>
          <p:cNvPr id="12" name="图片 11"/>
          <p:cNvPicPr>
            <a:picLocks noChangeAspect="1"/>
          </p:cNvPicPr>
          <p:nvPr/>
        </p:nvPicPr>
        <p:blipFill>
          <a:blip r:embed="rId1"/>
          <a:stretch>
            <a:fillRect/>
          </a:stretch>
        </p:blipFill>
        <p:spPr>
          <a:xfrm>
            <a:off x="798046" y="3429000"/>
            <a:ext cx="4669156" cy="209944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媒体特征规则</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3" name="文本框 12"/>
          <p:cNvSpPr txBox="1"/>
          <p:nvPr/>
        </p:nvSpPr>
        <p:spPr>
          <a:xfrm>
            <a:off x="798046" y="1625309"/>
            <a:ext cx="11099663" cy="3367268"/>
          </a:xfrm>
          <a:prstGeom prst="rect">
            <a:avLst/>
          </a:prstGeom>
          <a:noFill/>
        </p:spPr>
        <p:txBody>
          <a:bodyPr wrap="square">
            <a:spAutoFit/>
          </a:bodyPr>
          <a:lstStyle/>
          <a:p>
            <a:pPr>
              <a:lnSpc>
                <a:spcPct val="150000"/>
              </a:lnSpc>
            </a:pPr>
            <a:r>
              <a:rPr lang="zh-CN" altLang="en-US" dirty="0">
                <a:latin typeface="STZhongsong" panose="02010600040101010101" pitchFamily="2" charset="-122"/>
                <a:ea typeface="STZhongsong" panose="02010600040101010101" pitchFamily="2" charset="-122"/>
              </a:rPr>
              <a:t>可以应用</a:t>
            </a:r>
            <a:r>
              <a:rPr lang="en-GB" altLang="zh-CN" dirty="0">
                <a:latin typeface="STZhongsong" panose="02010600040101010101" pitchFamily="2" charset="-122"/>
                <a:ea typeface="STZhongsong" panose="02010600040101010101" pitchFamily="2" charset="-122"/>
              </a:rPr>
              <a:t>meta</a:t>
            </a:r>
            <a:r>
              <a:rPr lang="zh-CN" altLang="en-US" dirty="0">
                <a:latin typeface="STZhongsong" panose="02010600040101010101" pitchFamily="2" charset="-122"/>
                <a:ea typeface="STZhongsong" panose="02010600040101010101" pitchFamily="2" charset="-122"/>
              </a:rPr>
              <a:t>元素对响应式布局视口做出规定，例如：</a:t>
            </a:r>
            <a:endParaRPr lang="zh-CN" altLang="en-US" dirty="0">
              <a:latin typeface="STZhongsong" panose="02010600040101010101" pitchFamily="2" charset="-122"/>
              <a:ea typeface="STZhongsong" panose="02010600040101010101" pitchFamily="2" charset="-122"/>
            </a:endParaRPr>
          </a:p>
          <a:p>
            <a:pPr>
              <a:lnSpc>
                <a:spcPct val="150000"/>
              </a:lnSpc>
            </a:pPr>
            <a:r>
              <a:rPr lang="en-US" altLang="zh-CN" u="sng" dirty="0">
                <a:latin typeface="STZhongsong" panose="02010600040101010101" pitchFamily="2" charset="-122"/>
                <a:ea typeface="STZhongsong" panose="02010600040101010101" pitchFamily="2" charset="-122"/>
              </a:rPr>
              <a:t>&lt;</a:t>
            </a:r>
            <a:r>
              <a:rPr lang="en-GB" altLang="zh-CN" u="sng" dirty="0">
                <a:latin typeface="STZhongsong" panose="02010600040101010101" pitchFamily="2" charset="-122"/>
                <a:ea typeface="STZhongsong" panose="02010600040101010101" pitchFamily="2" charset="-122"/>
              </a:rPr>
              <a:t>meta name="viewport" content="width=device-width, initial-scale=1.0" /&gt;</a:t>
            </a:r>
            <a:endParaRPr lang="en-GB" altLang="zh-CN" u="sng"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GB" altLang="zh-CN" dirty="0">
                <a:latin typeface="STZhongsong" panose="02010600040101010101" pitchFamily="2" charset="-122"/>
                <a:ea typeface="STZhongsong" panose="02010600040101010101" pitchFamily="2" charset="-122"/>
              </a:rPr>
              <a:t>width=device-width</a:t>
            </a:r>
            <a:r>
              <a:rPr lang="zh-CN" altLang="en-US" dirty="0">
                <a:latin typeface="STZhongsong" panose="02010600040101010101" pitchFamily="2" charset="-122"/>
                <a:ea typeface="STZhongsong" panose="02010600040101010101" pitchFamily="2" charset="-122"/>
              </a:rPr>
              <a:t>表示布局视口宽度要与设备视口宽度缩放到一致</a:t>
            </a:r>
            <a:endParaRPr lang="zh-CN" altLang="en-US"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GB" altLang="zh-CN" dirty="0">
                <a:latin typeface="STZhongsong" panose="02010600040101010101" pitchFamily="2" charset="-122"/>
                <a:ea typeface="STZhongsong" panose="02010600040101010101" pitchFamily="2" charset="-122"/>
              </a:rPr>
              <a:t>initial-scale=1.0</a:t>
            </a:r>
            <a:r>
              <a:rPr lang="zh-CN" altLang="en-US" dirty="0">
                <a:latin typeface="STZhongsong" panose="02010600040101010101" pitchFamily="2" charset="-122"/>
                <a:ea typeface="STZhongsong" panose="02010600040101010101" pitchFamily="2" charset="-122"/>
              </a:rPr>
              <a:t>表示页面最初加载时的缩放比例，即</a:t>
            </a:r>
            <a:r>
              <a:rPr lang="en-GB" altLang="zh-CN" dirty="0">
                <a:latin typeface="STZhongsong" panose="02010600040101010101" pitchFamily="2" charset="-122"/>
                <a:ea typeface="STZhongsong" panose="02010600040101010101" pitchFamily="2" charset="-122"/>
              </a:rPr>
              <a:t>device-width/width=1.0</a:t>
            </a:r>
            <a:endParaRPr lang="en-GB" altLang="zh-CN" dirty="0">
              <a:latin typeface="STZhongsong" panose="02010600040101010101" pitchFamily="2" charset="-122"/>
              <a:ea typeface="STZhongsong" panose="02010600040101010101" pitchFamily="2" charset="-122"/>
            </a:endParaRPr>
          </a:p>
          <a:p>
            <a:pPr marL="285750" indent="-285750">
              <a:lnSpc>
                <a:spcPct val="150000"/>
              </a:lnSpc>
              <a:buFont typeface="Arial" panose="020B0604020202090204" pitchFamily="34" charset="0"/>
              <a:buChar char="•"/>
            </a:pPr>
            <a:r>
              <a:rPr lang="en-GB" altLang="zh-CN" dirty="0">
                <a:latin typeface="STZhongsong" panose="02010600040101010101" pitchFamily="2" charset="-122"/>
                <a:ea typeface="STZhongsong" panose="02010600040101010101" pitchFamily="2" charset="-122"/>
              </a:rPr>
              <a:t>initial-scale</a:t>
            </a:r>
            <a:r>
              <a:rPr lang="zh-CN" altLang="en-US" dirty="0">
                <a:latin typeface="STZhongsong" panose="02010600040101010101" pitchFamily="2" charset="-122"/>
                <a:ea typeface="STZhongsong" panose="02010600040101010101" pitchFamily="2" charset="-122"/>
              </a:rPr>
              <a:t>和</a:t>
            </a:r>
            <a:r>
              <a:rPr lang="en-GB" altLang="zh-CN" dirty="0">
                <a:latin typeface="STZhongsong" panose="02010600040101010101" pitchFamily="2" charset="-122"/>
                <a:ea typeface="STZhongsong" panose="02010600040101010101" pitchFamily="2" charset="-122"/>
              </a:rPr>
              <a:t>width</a:t>
            </a:r>
            <a:r>
              <a:rPr lang="zh-CN" altLang="en-US" dirty="0">
                <a:latin typeface="STZhongsong" panose="02010600040101010101" pitchFamily="2" charset="-122"/>
                <a:ea typeface="STZhongsong" panose="02010600040101010101" pitchFamily="2" charset="-122"/>
              </a:rPr>
              <a:t>可以只设置其中一个，另一个会被推算出来；如果</a:t>
            </a:r>
            <a:r>
              <a:rPr lang="en-GB" altLang="zh-CN" dirty="0">
                <a:latin typeface="STZhongsong" panose="02010600040101010101" pitchFamily="2" charset="-122"/>
                <a:ea typeface="STZhongsong" panose="02010600040101010101" pitchFamily="2" charset="-122"/>
              </a:rPr>
              <a:t>initial-scale</a:t>
            </a:r>
            <a:r>
              <a:rPr lang="zh-CN" altLang="en-US" dirty="0">
                <a:latin typeface="STZhongsong" panose="02010600040101010101" pitchFamily="2" charset="-122"/>
                <a:ea typeface="STZhongsong" panose="02010600040101010101" pitchFamily="2" charset="-122"/>
              </a:rPr>
              <a:t>和</a:t>
            </a:r>
            <a:r>
              <a:rPr lang="en-GB" altLang="zh-CN" dirty="0">
                <a:latin typeface="STZhongsong" panose="02010600040101010101" pitchFamily="2" charset="-122"/>
                <a:ea typeface="STZhongsong" panose="02010600040101010101" pitchFamily="2" charset="-122"/>
              </a:rPr>
              <a:t>width</a:t>
            </a:r>
            <a:r>
              <a:rPr lang="zh-CN" altLang="en-US" dirty="0">
                <a:latin typeface="STZhongsong" panose="02010600040101010101" pitchFamily="2" charset="-122"/>
                <a:ea typeface="STZhongsong" panose="02010600040101010101" pitchFamily="2" charset="-122"/>
              </a:rPr>
              <a:t>同时设置，会取计算后大的那一个，保证页面宽度刚好容纳进设备视口。</a:t>
            </a:r>
            <a:endParaRPr lang="zh-CN" altLang="en-US" dirty="0">
              <a:latin typeface="STZhongsong" panose="02010600040101010101" pitchFamily="2" charset="-122"/>
              <a:ea typeface="STZhongsong" panose="02010600040101010101" pitchFamily="2" charset="-122"/>
            </a:endParaRPr>
          </a:p>
          <a:p>
            <a:pPr>
              <a:lnSpc>
                <a:spcPct val="150000"/>
              </a:lnSpc>
            </a:pPr>
            <a:r>
              <a:rPr lang="zh-CN" altLang="en-US" dirty="0">
                <a:latin typeface="STZhongsong" panose="02010600040101010101" pitchFamily="2" charset="-122"/>
                <a:ea typeface="STZhongsong" panose="02010600040101010101" pitchFamily="2" charset="-122"/>
              </a:rPr>
              <a:t>设备视口的宽度分类：</a:t>
            </a:r>
            <a:r>
              <a:rPr lang="zh-CN" altLang="en-US" dirty="0">
                <a:solidFill>
                  <a:srgbClr val="C00000"/>
                </a:solidFill>
                <a:latin typeface="STZhongsong" panose="02010600040101010101" pitchFamily="2" charset="-122"/>
                <a:ea typeface="STZhongsong" panose="02010600040101010101" pitchFamily="2" charset="-122"/>
              </a:rPr>
              <a:t>（手机</a:t>
            </a:r>
            <a:r>
              <a:rPr lang="en-US" altLang="zh-CN" dirty="0">
                <a:solidFill>
                  <a:srgbClr val="C00000"/>
                </a:solidFill>
                <a:latin typeface="STZhongsong" panose="02010600040101010101" pitchFamily="2" charset="-122"/>
                <a:ea typeface="STZhongsong" panose="02010600040101010101" pitchFamily="2" charset="-122"/>
              </a:rPr>
              <a:t>-&gt;</a:t>
            </a:r>
            <a:r>
              <a:rPr lang="zh-CN" altLang="en-US" dirty="0">
                <a:solidFill>
                  <a:srgbClr val="C00000"/>
                </a:solidFill>
                <a:latin typeface="STZhongsong" panose="02010600040101010101" pitchFamily="2" charset="-122"/>
                <a:ea typeface="STZhongsong" panose="02010600040101010101" pitchFamily="2" charset="-122"/>
              </a:rPr>
              <a:t>平板</a:t>
            </a:r>
            <a:r>
              <a:rPr lang="en-US" altLang="zh-CN" dirty="0">
                <a:solidFill>
                  <a:srgbClr val="C00000"/>
                </a:solidFill>
                <a:latin typeface="STZhongsong" panose="02010600040101010101" pitchFamily="2" charset="-122"/>
                <a:ea typeface="STZhongsong" panose="02010600040101010101" pitchFamily="2" charset="-122"/>
              </a:rPr>
              <a:t>-&gt;</a:t>
            </a:r>
            <a:r>
              <a:rPr lang="zh-CN" altLang="en-US" dirty="0">
                <a:solidFill>
                  <a:srgbClr val="C00000"/>
                </a:solidFill>
                <a:latin typeface="STZhongsong" panose="02010600040101010101" pitchFamily="2" charset="-122"/>
                <a:ea typeface="STZhongsong" panose="02010600040101010101" pitchFamily="2" charset="-122"/>
              </a:rPr>
              <a:t>桌面显示器</a:t>
            </a:r>
            <a:r>
              <a:rPr lang="en-US" altLang="zh-CN" dirty="0">
                <a:solidFill>
                  <a:srgbClr val="C00000"/>
                </a:solidFill>
                <a:latin typeface="STZhongsong" panose="02010600040101010101" pitchFamily="2" charset="-122"/>
                <a:ea typeface="STZhongsong" panose="02010600040101010101" pitchFamily="2" charset="-122"/>
              </a:rPr>
              <a:t>-&gt;</a:t>
            </a:r>
            <a:r>
              <a:rPr lang="zh-CN" altLang="en-US" dirty="0">
                <a:solidFill>
                  <a:srgbClr val="C00000"/>
                </a:solidFill>
                <a:latin typeface="STZhongsong" panose="02010600040101010101" pitchFamily="2" charset="-122"/>
                <a:ea typeface="STZhongsong" panose="02010600040101010101" pitchFamily="2" charset="-122"/>
              </a:rPr>
              <a:t>大桌面显示器）</a:t>
            </a:r>
            <a:endParaRPr lang="zh-CN" altLang="en-US" dirty="0">
              <a:solidFill>
                <a:srgbClr val="C00000"/>
              </a:solidFill>
              <a:latin typeface="STZhongsong" panose="02010600040101010101" pitchFamily="2" charset="-122"/>
              <a:ea typeface="STZhongsong" panose="02010600040101010101" pitchFamily="2" charset="-122"/>
            </a:endParaRPr>
          </a:p>
          <a:p>
            <a:pPr>
              <a:lnSpc>
                <a:spcPct val="150000"/>
              </a:lnSpc>
            </a:pPr>
            <a:endParaRPr lang="zh-CN" altLang="en-US" dirty="0">
              <a:latin typeface="STZhongsong" panose="02010600040101010101" pitchFamily="2" charset="-122"/>
              <a:ea typeface="STZhongsong" panose="02010600040101010101" pitchFamily="2" charset="-122"/>
            </a:endParaRPr>
          </a:p>
        </p:txBody>
      </p:sp>
      <p:graphicFrame>
        <p:nvGraphicFramePr>
          <p:cNvPr id="11" name="object 12"/>
          <p:cNvGraphicFramePr>
            <a:graphicFrameLocks noGrp="1"/>
          </p:cNvGraphicFramePr>
          <p:nvPr/>
        </p:nvGraphicFramePr>
        <p:xfrm>
          <a:off x="897466" y="4645397"/>
          <a:ext cx="6633633" cy="2132438"/>
        </p:xfrm>
        <a:graphic>
          <a:graphicData uri="http://schemas.openxmlformats.org/drawingml/2006/table">
            <a:tbl>
              <a:tblPr firstRow="1" bandRow="1">
                <a:tableStyleId>{3C2FFA5D-87B4-456A-9821-1D502468CF0F}</a:tableStyleId>
              </a:tblPr>
              <a:tblGrid>
                <a:gridCol w="3365692"/>
                <a:gridCol w="3267941"/>
              </a:tblGrid>
              <a:tr h="491187">
                <a:tc>
                  <a:txBody>
                    <a:bodyPr/>
                    <a:lstStyle/>
                    <a:p>
                      <a:pPr marL="1010920">
                        <a:lnSpc>
                          <a:spcPct val="100000"/>
                        </a:lnSpc>
                        <a:spcBef>
                          <a:spcPts val="1460"/>
                        </a:spcBef>
                      </a:pPr>
                      <a:r>
                        <a:rPr sz="1600" dirty="0">
                          <a:latin typeface="STZhongsong" panose="02010600040101010101" pitchFamily="2" charset="-122"/>
                          <a:ea typeface="STZhongsong" panose="02010600040101010101" pitchFamily="2" charset="-122"/>
                        </a:rPr>
                        <a:t>设备屏幕</a:t>
                      </a:r>
                      <a:endParaRPr sz="1600" dirty="0">
                        <a:latin typeface="STZhongsong" panose="02010600040101010101" pitchFamily="2" charset="-122"/>
                        <a:ea typeface="STZhongsong" panose="02010600040101010101" pitchFamily="2" charset="-122"/>
                        <a:cs typeface="微软雅黑"/>
                      </a:endParaRPr>
                    </a:p>
                  </a:txBody>
                  <a:tcPr marL="0" marR="0" marT="185420" marB="0"/>
                </a:tc>
                <a:tc>
                  <a:txBody>
                    <a:bodyPr/>
                    <a:lstStyle/>
                    <a:p>
                      <a:pPr marL="635" algn="ctr">
                        <a:lnSpc>
                          <a:spcPct val="100000"/>
                        </a:lnSpc>
                        <a:spcBef>
                          <a:spcPts val="1125"/>
                        </a:spcBef>
                      </a:pPr>
                      <a:r>
                        <a:rPr sz="1600" baseline="-10000" dirty="0" err="1">
                          <a:latin typeface="STZhongsong" panose="02010600040101010101" pitchFamily="2" charset="-122"/>
                          <a:ea typeface="STZhongsong" panose="02010600040101010101" pitchFamily="2" charset="-122"/>
                        </a:rPr>
                        <a:t>尺寸</a:t>
                      </a:r>
                      <a:r>
                        <a:rPr lang="en-US" sz="1600" baseline="-10000" dirty="0">
                          <a:latin typeface="STZhongsong" panose="02010600040101010101" pitchFamily="2" charset="-122"/>
                          <a:ea typeface="STZhongsong" panose="02010600040101010101" pitchFamily="2" charset="-122"/>
                        </a:rPr>
                        <a:t>/</a:t>
                      </a:r>
                      <a:r>
                        <a:rPr sz="1600" dirty="0" err="1">
                          <a:latin typeface="STZhongsong" panose="02010600040101010101" pitchFamily="2" charset="-122"/>
                          <a:ea typeface="STZhongsong" panose="02010600040101010101" pitchFamily="2" charset="-122"/>
                        </a:rPr>
                        <a:t>px</a:t>
                      </a:r>
                      <a:endParaRPr sz="1600" dirty="0">
                        <a:latin typeface="STZhongsong" panose="02010600040101010101" pitchFamily="2" charset="-122"/>
                        <a:ea typeface="STZhongsong" panose="02010600040101010101" pitchFamily="2" charset="-122"/>
                        <a:cs typeface="Times New Roman" panose="02020503050405090304"/>
                      </a:endParaRPr>
                    </a:p>
                  </a:txBody>
                  <a:tcPr marL="0" marR="0" marT="142875" marB="0"/>
                </a:tc>
              </a:tr>
              <a:tr h="382420">
                <a:tc>
                  <a:txBody>
                    <a:bodyPr/>
                    <a:lstStyle/>
                    <a:p>
                      <a:pPr marL="287020">
                        <a:lnSpc>
                          <a:spcPct val="100000"/>
                        </a:lnSpc>
                        <a:spcBef>
                          <a:spcPts val="785"/>
                        </a:spcBef>
                      </a:pPr>
                      <a:r>
                        <a:rPr sz="1600" baseline="-10000" dirty="0">
                          <a:latin typeface="STZhongsong" panose="02010600040101010101" pitchFamily="2" charset="-122"/>
                          <a:ea typeface="STZhongsong" panose="02010600040101010101" pitchFamily="2" charset="-122"/>
                        </a:rPr>
                        <a:t>超小屏</a:t>
                      </a:r>
                      <a:r>
                        <a:rPr sz="1600" dirty="0">
                          <a:latin typeface="STZhongsong" panose="02010600040101010101" pitchFamily="2" charset="-122"/>
                          <a:ea typeface="STZhongsong" panose="02010600040101010101" pitchFamily="2" charset="-122"/>
                        </a:rPr>
                        <a:t>extra</a:t>
                      </a:r>
                      <a:r>
                        <a:rPr sz="1600" spc="-45" dirty="0">
                          <a:latin typeface="STZhongsong" panose="02010600040101010101" pitchFamily="2" charset="-122"/>
                          <a:ea typeface="STZhongsong" panose="02010600040101010101" pitchFamily="2" charset="-122"/>
                        </a:rPr>
                        <a:t> </a:t>
                      </a:r>
                      <a:r>
                        <a:rPr sz="1600" dirty="0">
                          <a:latin typeface="STZhongsong" panose="02010600040101010101" pitchFamily="2" charset="-122"/>
                          <a:ea typeface="STZhongsong" panose="02010600040101010101" pitchFamily="2" charset="-122"/>
                        </a:rPr>
                        <a:t>small</a:t>
                      </a:r>
                      <a:endParaRPr sz="1600" dirty="0">
                        <a:latin typeface="STZhongsong" panose="02010600040101010101" pitchFamily="2" charset="-122"/>
                        <a:ea typeface="STZhongsong" panose="02010600040101010101" pitchFamily="2" charset="-122"/>
                        <a:cs typeface="Times New Roman" panose="02020503050405090304"/>
                      </a:endParaRPr>
                    </a:p>
                  </a:txBody>
                  <a:tcPr marL="0" marR="0" marT="99695" marB="0"/>
                </a:tc>
                <a:tc>
                  <a:txBody>
                    <a:bodyPr/>
                    <a:lstStyle/>
                    <a:p>
                      <a:pPr algn="ctr">
                        <a:lnSpc>
                          <a:spcPct val="100000"/>
                        </a:lnSpc>
                        <a:spcBef>
                          <a:spcPts val="785"/>
                        </a:spcBef>
                      </a:pPr>
                      <a:r>
                        <a:rPr sz="1600" dirty="0">
                          <a:latin typeface="STZhongsong" panose="02010600040101010101" pitchFamily="2" charset="-122"/>
                          <a:ea typeface="STZhongsong" panose="02010600040101010101" pitchFamily="2" charset="-122"/>
                        </a:rPr>
                        <a:t>&lt;768</a:t>
                      </a:r>
                      <a:endParaRPr sz="1600" dirty="0">
                        <a:latin typeface="STZhongsong" panose="02010600040101010101" pitchFamily="2" charset="-122"/>
                        <a:ea typeface="STZhongsong" panose="02010600040101010101" pitchFamily="2" charset="-122"/>
                        <a:cs typeface="Times New Roman" panose="02020503050405090304"/>
                      </a:endParaRPr>
                    </a:p>
                  </a:txBody>
                  <a:tcPr marL="0" marR="0" marT="99695" marB="0"/>
                </a:tc>
              </a:tr>
              <a:tr h="382420">
                <a:tc>
                  <a:txBody>
                    <a:bodyPr/>
                    <a:lstStyle/>
                    <a:p>
                      <a:pPr marL="287020">
                        <a:lnSpc>
                          <a:spcPct val="100000"/>
                        </a:lnSpc>
                        <a:spcBef>
                          <a:spcPts val="785"/>
                        </a:spcBef>
                      </a:pPr>
                      <a:r>
                        <a:rPr sz="1600" baseline="-10000" dirty="0">
                          <a:latin typeface="STZhongsong" panose="02010600040101010101" pitchFamily="2" charset="-122"/>
                          <a:ea typeface="STZhongsong" panose="02010600040101010101" pitchFamily="2" charset="-122"/>
                        </a:rPr>
                        <a:t>小屏</a:t>
                      </a:r>
                      <a:r>
                        <a:rPr sz="1600" dirty="0">
                          <a:latin typeface="STZhongsong" panose="02010600040101010101" pitchFamily="2" charset="-122"/>
                          <a:ea typeface="STZhongsong" panose="02010600040101010101" pitchFamily="2" charset="-122"/>
                        </a:rPr>
                        <a:t>small</a:t>
                      </a:r>
                      <a:endParaRPr sz="1600">
                        <a:latin typeface="STZhongsong" panose="02010600040101010101" pitchFamily="2" charset="-122"/>
                        <a:ea typeface="STZhongsong" panose="02010600040101010101" pitchFamily="2" charset="-122"/>
                        <a:cs typeface="Times New Roman" panose="02020503050405090304"/>
                      </a:endParaRPr>
                    </a:p>
                  </a:txBody>
                  <a:tcPr marL="0" marR="0" marT="99695" marB="0"/>
                </a:tc>
                <a:tc>
                  <a:txBody>
                    <a:bodyPr/>
                    <a:lstStyle/>
                    <a:p>
                      <a:pPr algn="ctr">
                        <a:lnSpc>
                          <a:spcPct val="100000"/>
                        </a:lnSpc>
                        <a:spcBef>
                          <a:spcPts val="785"/>
                        </a:spcBef>
                      </a:pPr>
                      <a:r>
                        <a:rPr lang="en-US" sz="1600" spc="7" baseline="-7000" dirty="0">
                          <a:latin typeface="STZhongsong" panose="02010600040101010101" pitchFamily="2" charset="-122"/>
                          <a:ea typeface="STZhongsong" panose="02010600040101010101" pitchFamily="2" charset="-122"/>
                        </a:rPr>
                        <a:t>&gt;=</a:t>
                      </a:r>
                      <a:r>
                        <a:rPr sz="1600" spc="5" dirty="0">
                          <a:latin typeface="STZhongsong" panose="02010600040101010101" pitchFamily="2" charset="-122"/>
                          <a:ea typeface="STZhongsong" panose="02010600040101010101" pitchFamily="2" charset="-122"/>
                        </a:rPr>
                        <a:t>768</a:t>
                      </a:r>
                      <a:endParaRPr sz="1600" dirty="0">
                        <a:latin typeface="STZhongsong" panose="02010600040101010101" pitchFamily="2" charset="-122"/>
                        <a:ea typeface="STZhongsong" panose="02010600040101010101" pitchFamily="2" charset="-122"/>
                        <a:cs typeface="Times New Roman" panose="02020503050405090304"/>
                      </a:endParaRPr>
                    </a:p>
                  </a:txBody>
                  <a:tcPr marL="0" marR="0" marT="99695" marB="0"/>
                </a:tc>
              </a:tr>
              <a:tr h="493991">
                <a:tc>
                  <a:txBody>
                    <a:bodyPr/>
                    <a:lstStyle/>
                    <a:p>
                      <a:pPr marL="287020">
                        <a:lnSpc>
                          <a:spcPct val="100000"/>
                        </a:lnSpc>
                        <a:spcBef>
                          <a:spcPts val="1425"/>
                        </a:spcBef>
                      </a:pPr>
                      <a:r>
                        <a:rPr sz="1600" baseline="-10000" dirty="0">
                          <a:latin typeface="STZhongsong" panose="02010600040101010101" pitchFamily="2" charset="-122"/>
                          <a:ea typeface="STZhongsong" panose="02010600040101010101" pitchFamily="2" charset="-122"/>
                        </a:rPr>
                        <a:t>中等</a:t>
                      </a:r>
                      <a:r>
                        <a:rPr sz="1600" dirty="0">
                          <a:latin typeface="STZhongsong" panose="02010600040101010101" pitchFamily="2" charset="-122"/>
                          <a:ea typeface="STZhongsong" panose="02010600040101010101" pitchFamily="2" charset="-122"/>
                        </a:rPr>
                        <a:t>medium</a:t>
                      </a:r>
                      <a:endParaRPr sz="1600">
                        <a:latin typeface="STZhongsong" panose="02010600040101010101" pitchFamily="2" charset="-122"/>
                        <a:ea typeface="STZhongsong" panose="02010600040101010101" pitchFamily="2" charset="-122"/>
                        <a:cs typeface="Times New Roman" panose="02020503050405090304"/>
                      </a:endParaRPr>
                    </a:p>
                  </a:txBody>
                  <a:tcPr marL="0" marR="0" marT="180975" marB="0"/>
                </a:tc>
                <a:tc>
                  <a:txBody>
                    <a:bodyPr/>
                    <a:lstStyle/>
                    <a:p>
                      <a:pPr algn="ctr">
                        <a:lnSpc>
                          <a:spcPct val="100000"/>
                        </a:lnSpc>
                        <a:spcBef>
                          <a:spcPts val="1425"/>
                        </a:spcBef>
                      </a:pPr>
                      <a:r>
                        <a:rPr lang="en-US" sz="1600" spc="7" baseline="-7000" dirty="0">
                          <a:latin typeface="STZhongsong" panose="02010600040101010101" pitchFamily="2" charset="-122"/>
                          <a:ea typeface="STZhongsong" panose="02010600040101010101" pitchFamily="2" charset="-122"/>
                        </a:rPr>
                        <a:t>&gt;=</a:t>
                      </a:r>
                      <a:r>
                        <a:rPr sz="1600" spc="5" dirty="0">
                          <a:latin typeface="STZhongsong" panose="02010600040101010101" pitchFamily="2" charset="-122"/>
                          <a:ea typeface="STZhongsong" panose="02010600040101010101" pitchFamily="2" charset="-122"/>
                        </a:rPr>
                        <a:t>992</a:t>
                      </a:r>
                      <a:endParaRPr sz="1600" dirty="0">
                        <a:latin typeface="STZhongsong" panose="02010600040101010101" pitchFamily="2" charset="-122"/>
                        <a:ea typeface="STZhongsong" panose="02010600040101010101" pitchFamily="2" charset="-122"/>
                        <a:cs typeface="Times New Roman" panose="02020503050405090304"/>
                      </a:endParaRPr>
                    </a:p>
                  </a:txBody>
                  <a:tcPr marL="0" marR="0" marT="180975" marB="0"/>
                </a:tc>
              </a:tr>
              <a:tr h="382420">
                <a:tc>
                  <a:txBody>
                    <a:bodyPr/>
                    <a:lstStyle/>
                    <a:p>
                      <a:pPr marL="287020">
                        <a:lnSpc>
                          <a:spcPct val="100000"/>
                        </a:lnSpc>
                        <a:spcBef>
                          <a:spcPts val="785"/>
                        </a:spcBef>
                      </a:pPr>
                      <a:r>
                        <a:rPr sz="1600" baseline="-10000" dirty="0">
                          <a:latin typeface="STZhongsong" panose="02010600040101010101" pitchFamily="2" charset="-122"/>
                          <a:ea typeface="STZhongsong" panose="02010600040101010101" pitchFamily="2" charset="-122"/>
                        </a:rPr>
                        <a:t>大屏</a:t>
                      </a:r>
                      <a:r>
                        <a:rPr sz="1600" dirty="0">
                          <a:latin typeface="STZhongsong" panose="02010600040101010101" pitchFamily="2" charset="-122"/>
                          <a:ea typeface="STZhongsong" panose="02010600040101010101" pitchFamily="2" charset="-122"/>
                        </a:rPr>
                        <a:t>large</a:t>
                      </a:r>
                      <a:endParaRPr sz="1600" dirty="0">
                        <a:latin typeface="STZhongsong" panose="02010600040101010101" pitchFamily="2" charset="-122"/>
                        <a:ea typeface="STZhongsong" panose="02010600040101010101" pitchFamily="2" charset="-122"/>
                        <a:cs typeface="Times New Roman" panose="02020503050405090304"/>
                      </a:endParaRPr>
                    </a:p>
                  </a:txBody>
                  <a:tcPr marL="0" marR="0" marT="99695" marB="0"/>
                </a:tc>
                <a:tc>
                  <a:txBody>
                    <a:bodyPr/>
                    <a:lstStyle/>
                    <a:p>
                      <a:pPr algn="ctr">
                        <a:lnSpc>
                          <a:spcPct val="100000"/>
                        </a:lnSpc>
                        <a:spcBef>
                          <a:spcPts val="785"/>
                        </a:spcBef>
                      </a:pPr>
                      <a:r>
                        <a:rPr lang="en-US" sz="1600" baseline="-7000" dirty="0">
                          <a:latin typeface="STZhongsong" panose="02010600040101010101" pitchFamily="2" charset="-122"/>
                          <a:ea typeface="STZhongsong" panose="02010600040101010101" pitchFamily="2" charset="-122"/>
                        </a:rPr>
                        <a:t>&gt;=</a:t>
                      </a:r>
                      <a:r>
                        <a:rPr sz="1600" dirty="0">
                          <a:latin typeface="STZhongsong" panose="02010600040101010101" pitchFamily="2" charset="-122"/>
                          <a:ea typeface="STZhongsong" panose="02010600040101010101" pitchFamily="2" charset="-122"/>
                        </a:rPr>
                        <a:t>1200</a:t>
                      </a:r>
                      <a:endParaRPr sz="1600" dirty="0">
                        <a:latin typeface="STZhongsong" panose="02010600040101010101" pitchFamily="2" charset="-122"/>
                        <a:ea typeface="STZhongsong" panose="02010600040101010101" pitchFamily="2" charset="-122"/>
                        <a:cs typeface="Times New Roman" panose="02020503050405090304"/>
                      </a:endParaRPr>
                    </a:p>
                  </a:txBody>
                  <a:tcPr marL="0" marR="0" marT="99695" marB="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906220" y="252879"/>
            <a:ext cx="4730651" cy="523220"/>
          </a:xfrm>
          <a:prstGeom prst="rect">
            <a:avLst/>
          </a:prstGeom>
          <a:noFill/>
        </p:spPr>
        <p:txBody>
          <a:bodyPr wrap="square" rtlCol="0">
            <a:spAutoFit/>
          </a:bodyPr>
          <a:lstStyle/>
          <a:p>
            <a:r>
              <a:rPr lang="en-US" altLang="zh-CN" sz="2800" b="1" dirty="0">
                <a:solidFill>
                  <a:srgbClr val="7E1B6A"/>
                </a:solidFill>
                <a:latin typeface="华文中宋" panose="02010600040101010101" charset="-122"/>
                <a:ea typeface="华文中宋" panose="02010600040101010101" charset="-122"/>
              </a:rPr>
              <a:t>02</a:t>
            </a:r>
            <a:r>
              <a:rPr lang="zh-CN" altLang="en-US" sz="2800" b="1" dirty="0">
                <a:solidFill>
                  <a:srgbClr val="7E1B6A"/>
                </a:solidFill>
                <a:latin typeface="华文中宋" panose="02010600040101010101" charset="-122"/>
                <a:ea typeface="华文中宋" panose="02010600040101010101" charset="-122"/>
              </a:rPr>
              <a:t> 响应式布局</a:t>
            </a:r>
            <a:endParaRPr lang="zh-CN" altLang="en-US" sz="2800" b="1" dirty="0">
              <a:solidFill>
                <a:srgbClr val="7E1B6A"/>
              </a:solidFill>
              <a:latin typeface="华文中宋" panose="02010600040101010101" charset="-122"/>
              <a:ea typeface="华文中宋" panose="02010600040101010101" charset="-122"/>
            </a:endParaRPr>
          </a:p>
        </p:txBody>
      </p:sp>
      <p:sp>
        <p:nvSpPr>
          <p:cNvPr id="8" name="矩形 7"/>
          <p:cNvSpPr/>
          <p:nvPr/>
        </p:nvSpPr>
        <p:spPr>
          <a:xfrm>
            <a:off x="0" y="193357"/>
            <a:ext cx="906220" cy="665242"/>
          </a:xfrm>
          <a:prstGeom prst="rect">
            <a:avLst/>
          </a:prstGeom>
          <a:solidFill>
            <a:srgbClr val="7E1B6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a:off x="-8313" y="835621"/>
            <a:ext cx="4757304" cy="0"/>
          </a:xfrm>
          <a:prstGeom prst="line">
            <a:avLst/>
          </a:prstGeom>
          <a:ln w="57150">
            <a:gradFill flip="none" rotWithShape="1">
              <a:gsLst>
                <a:gs pos="68000">
                  <a:srgbClr val="D7B26C">
                    <a:alpha val="49000"/>
                  </a:srgbClr>
                </a:gs>
                <a:gs pos="0">
                  <a:srgbClr val="D7B26C"/>
                </a:gs>
                <a:gs pos="29000">
                  <a:srgbClr val="D7B26C">
                    <a:alpha val="70000"/>
                  </a:srgb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1" name="灯片编号占位符 20"/>
          <p:cNvSpPr>
            <a:spLocks noGrp="1"/>
          </p:cNvSpPr>
          <p:nvPr>
            <p:ph type="sldNum" sz="quarter" idx="12"/>
          </p:nvPr>
        </p:nvSpPr>
        <p:spPr/>
        <p:txBody>
          <a:bodyPr/>
          <a:lstStyle/>
          <a:p>
            <a:fld id="{565CE74E-AB26-4998-AD42-012C4C1AD076}" type="slidenum">
              <a:rPr lang="zh-CN" altLang="en-US" smtClean="0"/>
            </a:fld>
            <a:endParaRPr lang="zh-CN" altLang="en-US"/>
          </a:p>
        </p:txBody>
      </p:sp>
      <p:sp>
        <p:nvSpPr>
          <p:cNvPr id="34" name="文本框 33"/>
          <p:cNvSpPr txBox="1"/>
          <p:nvPr/>
        </p:nvSpPr>
        <p:spPr>
          <a:xfrm>
            <a:off x="798047" y="1225199"/>
            <a:ext cx="11006024" cy="400110"/>
          </a:xfrm>
          <a:prstGeom prst="rect">
            <a:avLst/>
          </a:prstGeom>
          <a:noFill/>
        </p:spPr>
        <p:txBody>
          <a:bodyPr wrap="square">
            <a:spAutoFit/>
          </a:bodyPr>
          <a:lstStyle/>
          <a:p>
            <a:pPr marL="0" marR="0" algn="just">
              <a:spcBef>
                <a:spcPts val="0"/>
              </a:spcBef>
              <a:spcAft>
                <a:spcPts val="0"/>
              </a:spcAft>
            </a:pPr>
            <a:r>
              <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rPr>
              <a:t>复杂媒体查询</a:t>
            </a:r>
            <a:endParaRPr lang="zh-CN" altLang="en-US" sz="2000" b="1" kern="100" dirty="0">
              <a:solidFill>
                <a:srgbClr val="7E1B6A"/>
              </a:solidFill>
              <a:latin typeface="华文中宋" panose="02010600040101010101" charset="-122"/>
              <a:ea typeface="华文中宋" panose="02010600040101010101" charset="-122"/>
              <a:cs typeface="Times New Roman" panose="02020503050405090304" pitchFamily="18" charset="0"/>
            </a:endParaRPr>
          </a:p>
        </p:txBody>
      </p:sp>
      <p:sp>
        <p:nvSpPr>
          <p:cNvPr id="13" name="文本框 12"/>
          <p:cNvSpPr txBox="1"/>
          <p:nvPr/>
        </p:nvSpPr>
        <p:spPr>
          <a:xfrm>
            <a:off x="798046" y="1625309"/>
            <a:ext cx="11099663" cy="3577774"/>
          </a:xfrm>
          <a:prstGeom prst="rect">
            <a:avLst/>
          </a:prstGeom>
          <a:noFill/>
        </p:spPr>
        <p:txBody>
          <a:bodyPr wrap="square">
            <a:spAutoFit/>
          </a:bodyPr>
          <a:lstStyle/>
          <a:p>
            <a:pPr>
              <a:lnSpc>
                <a:spcPct val="150000"/>
              </a:lnSpc>
            </a:pPr>
            <a:r>
              <a:rPr lang="zh-CN" altLang="en-US" sz="1700" dirty="0">
                <a:latin typeface="STZhongsong" panose="02010600040101010101" pitchFamily="2" charset="-122"/>
                <a:ea typeface="STZhongsong" panose="02010600040101010101" pitchFamily="2" charset="-122"/>
              </a:rPr>
              <a:t>可以应用</a:t>
            </a:r>
            <a:r>
              <a:rPr lang="en-GB" altLang="zh-CN" sz="1700" dirty="0">
                <a:latin typeface="STZhongsong" panose="02010600040101010101" pitchFamily="2" charset="-122"/>
                <a:ea typeface="STZhongsong" panose="02010600040101010101" pitchFamily="2" charset="-122"/>
              </a:rPr>
              <a:t>and</a:t>
            </a:r>
            <a:r>
              <a:rPr lang="zh-CN" altLang="en-GB" sz="1700" dirty="0">
                <a:latin typeface="STZhongsong" panose="02010600040101010101" pitchFamily="2" charset="-122"/>
                <a:ea typeface="STZhongsong" panose="02010600040101010101" pitchFamily="2" charset="-122"/>
              </a:rPr>
              <a:t>、</a:t>
            </a:r>
            <a:r>
              <a:rPr lang="en-GB" altLang="zh-CN" sz="1700" dirty="0">
                <a:latin typeface="STZhongsong" panose="02010600040101010101" pitchFamily="2" charset="-122"/>
                <a:ea typeface="STZhongsong" panose="02010600040101010101" pitchFamily="2" charset="-122"/>
              </a:rPr>
              <a:t>not</a:t>
            </a:r>
            <a:r>
              <a:rPr lang="zh-CN" altLang="en-US" sz="1700" dirty="0">
                <a:latin typeface="STZhongsong" panose="02010600040101010101" pitchFamily="2" charset="-122"/>
                <a:ea typeface="STZhongsong" panose="02010600040101010101" pitchFamily="2" charset="-122"/>
              </a:rPr>
              <a:t>等逻辑运算符或者逗号连接多个条件从而创建复杂查询。</a:t>
            </a:r>
            <a:endParaRPr lang="zh-CN" altLang="en-US" sz="1700" dirty="0">
              <a:latin typeface="STZhongsong" panose="02010600040101010101" pitchFamily="2" charset="-122"/>
              <a:ea typeface="STZhongsong" panose="02010600040101010101" pitchFamily="2" charset="-122"/>
            </a:endParaRPr>
          </a:p>
          <a:p>
            <a:pPr>
              <a:lnSpc>
                <a:spcPct val="150000"/>
              </a:lnSpc>
            </a:pPr>
            <a:r>
              <a:rPr lang="en-US" altLang="zh-CN" sz="1700" dirty="0">
                <a:latin typeface="STZhongsong" panose="02010600040101010101" pitchFamily="2" charset="-122"/>
                <a:ea typeface="STZhongsong" panose="02010600040101010101" pitchFamily="2" charset="-122"/>
              </a:rPr>
              <a:t>1</a:t>
            </a:r>
            <a:r>
              <a:rPr lang="zh-CN" altLang="en-US" sz="1700" dirty="0">
                <a:latin typeface="STZhongsong" panose="02010600040101010101" pitchFamily="2" charset="-122"/>
                <a:ea typeface="STZhongsong" panose="02010600040101010101" pitchFamily="2" charset="-122"/>
              </a:rPr>
              <a:t>、</a:t>
            </a:r>
            <a:r>
              <a:rPr lang="en-GB" altLang="zh-CN" sz="1700" dirty="0">
                <a:latin typeface="STZhongsong" panose="02010600040101010101" pitchFamily="2" charset="-122"/>
                <a:ea typeface="STZhongsong" panose="02010600040101010101" pitchFamily="2" charset="-122"/>
              </a:rPr>
              <a:t>and</a:t>
            </a:r>
            <a:r>
              <a:rPr lang="zh-CN" altLang="en-US" sz="1700" dirty="0">
                <a:latin typeface="STZhongsong" panose="02010600040101010101" pitchFamily="2" charset="-122"/>
                <a:ea typeface="STZhongsong" panose="02010600040101010101" pitchFamily="2" charset="-122"/>
              </a:rPr>
              <a:t>运算符</a:t>
            </a:r>
            <a:endParaRPr lang="zh-CN" altLang="en-US" sz="1700" dirty="0">
              <a:latin typeface="STZhongsong" panose="02010600040101010101" pitchFamily="2" charset="-122"/>
              <a:ea typeface="STZhongsong" panose="02010600040101010101" pitchFamily="2" charset="-122"/>
            </a:endParaRPr>
          </a:p>
          <a:p>
            <a:pPr>
              <a:lnSpc>
                <a:spcPct val="150000"/>
              </a:lnSpc>
            </a:pPr>
            <a:r>
              <a:rPr lang="zh-CN" altLang="en-US" sz="1700" dirty="0">
                <a:latin typeface="STZhongsong" panose="02010600040101010101" pitchFamily="2" charset="-122"/>
                <a:ea typeface="STZhongsong" panose="02010600040101010101" pitchFamily="2" charset="-122"/>
              </a:rPr>
              <a:t>可以使用</a:t>
            </a:r>
            <a:r>
              <a:rPr lang="en-GB" altLang="zh-CN" sz="1700" dirty="0">
                <a:latin typeface="STZhongsong" panose="02010600040101010101" pitchFamily="2" charset="-122"/>
                <a:ea typeface="STZhongsong" panose="02010600040101010101" pitchFamily="2" charset="-122"/>
              </a:rPr>
              <a:t>and</a:t>
            </a:r>
            <a:r>
              <a:rPr lang="zh-CN" altLang="en-US" sz="1700" dirty="0">
                <a:latin typeface="STZhongsong" panose="02010600040101010101" pitchFamily="2" charset="-122"/>
                <a:ea typeface="STZhongsong" panose="02010600040101010101" pitchFamily="2" charset="-122"/>
              </a:rPr>
              <a:t>连接多个媒体特征，表示同时满足若干条件时样式生效。</a:t>
            </a:r>
            <a:endParaRPr lang="zh-CN" altLang="en-US" sz="1700" dirty="0">
              <a:latin typeface="STZhongsong" panose="02010600040101010101" pitchFamily="2" charset="-122"/>
              <a:ea typeface="STZhongsong" panose="02010600040101010101" pitchFamily="2" charset="-122"/>
            </a:endParaRPr>
          </a:p>
          <a:p>
            <a:pPr>
              <a:lnSpc>
                <a:spcPct val="150000"/>
              </a:lnSpc>
            </a:pPr>
            <a:endParaRPr lang="zh-CN" altLang="en-US" sz="1700" dirty="0">
              <a:latin typeface="STZhongsong" panose="02010600040101010101" pitchFamily="2" charset="-122"/>
              <a:ea typeface="STZhongsong" panose="02010600040101010101" pitchFamily="2" charset="-122"/>
            </a:endParaRPr>
          </a:p>
          <a:p>
            <a:pPr>
              <a:lnSpc>
                <a:spcPct val="150000"/>
              </a:lnSpc>
            </a:pPr>
            <a:endParaRPr lang="zh-CN" altLang="en-US" sz="1700" dirty="0">
              <a:latin typeface="STZhongsong" panose="02010600040101010101" pitchFamily="2" charset="-122"/>
              <a:ea typeface="STZhongsong" panose="02010600040101010101" pitchFamily="2" charset="-122"/>
            </a:endParaRPr>
          </a:p>
          <a:p>
            <a:pPr>
              <a:lnSpc>
                <a:spcPct val="150000"/>
              </a:lnSpc>
            </a:pPr>
            <a:endParaRPr lang="zh-CN" altLang="en-US" sz="1700" dirty="0">
              <a:latin typeface="STZhongsong" panose="02010600040101010101" pitchFamily="2" charset="-122"/>
              <a:ea typeface="STZhongsong" panose="02010600040101010101" pitchFamily="2" charset="-122"/>
            </a:endParaRPr>
          </a:p>
          <a:p>
            <a:pPr>
              <a:lnSpc>
                <a:spcPct val="150000"/>
              </a:lnSpc>
            </a:pPr>
            <a:endParaRPr lang="zh-CN" altLang="en-US" sz="1700" dirty="0">
              <a:latin typeface="STZhongsong" panose="02010600040101010101" pitchFamily="2" charset="-122"/>
              <a:ea typeface="STZhongsong" panose="02010600040101010101" pitchFamily="2" charset="-122"/>
            </a:endParaRPr>
          </a:p>
          <a:p>
            <a:pPr>
              <a:lnSpc>
                <a:spcPct val="150000"/>
              </a:lnSpc>
            </a:pPr>
            <a:r>
              <a:rPr lang="en-US" altLang="zh-CN" sz="1700" dirty="0">
                <a:latin typeface="STZhongsong" panose="02010600040101010101" pitchFamily="2" charset="-122"/>
                <a:ea typeface="STZhongsong" panose="02010600040101010101" pitchFamily="2" charset="-122"/>
              </a:rPr>
              <a:t>2</a:t>
            </a:r>
            <a:r>
              <a:rPr lang="zh-CN" altLang="en-US" sz="1700" dirty="0">
                <a:latin typeface="STZhongsong" panose="02010600040101010101" pitchFamily="2" charset="-122"/>
                <a:ea typeface="STZhongsong" panose="02010600040101010101" pitchFamily="2" charset="-122"/>
              </a:rPr>
              <a:t>、</a:t>
            </a:r>
            <a:r>
              <a:rPr lang="en-GB" altLang="zh-CN" sz="1700" dirty="0">
                <a:latin typeface="STZhongsong" panose="02010600040101010101" pitchFamily="2" charset="-122"/>
                <a:ea typeface="STZhongsong" panose="02010600040101010101" pitchFamily="2" charset="-122"/>
              </a:rPr>
              <a:t>not</a:t>
            </a:r>
            <a:r>
              <a:rPr lang="zh-CN" altLang="en-US" sz="1700" dirty="0">
                <a:latin typeface="STZhongsong" panose="02010600040101010101" pitchFamily="2" charset="-122"/>
                <a:ea typeface="STZhongsong" panose="02010600040101010101" pitchFamily="2" charset="-122"/>
              </a:rPr>
              <a:t>运算符</a:t>
            </a:r>
            <a:endParaRPr lang="zh-CN" altLang="en-US" sz="1700" dirty="0">
              <a:latin typeface="STZhongsong" panose="02010600040101010101" pitchFamily="2" charset="-122"/>
              <a:ea typeface="STZhongsong" panose="02010600040101010101" pitchFamily="2" charset="-122"/>
            </a:endParaRPr>
          </a:p>
          <a:p>
            <a:pPr>
              <a:lnSpc>
                <a:spcPct val="150000"/>
              </a:lnSpc>
            </a:pPr>
            <a:r>
              <a:rPr lang="en-GB" altLang="zh-CN" sz="1700" dirty="0">
                <a:latin typeface="STZhongsong" panose="02010600040101010101" pitchFamily="2" charset="-122"/>
                <a:ea typeface="STZhongsong" panose="02010600040101010101" pitchFamily="2" charset="-122"/>
              </a:rPr>
              <a:t>not</a:t>
            </a:r>
            <a:r>
              <a:rPr lang="zh-CN" altLang="en-US" sz="1700" dirty="0">
                <a:latin typeface="STZhongsong" panose="02010600040101010101" pitchFamily="2" charset="-122"/>
                <a:ea typeface="STZhongsong" panose="02010600040101010101" pitchFamily="2" charset="-122"/>
              </a:rPr>
              <a:t>让整个媒体查询失效，直接反转了整个媒体查询的含义。</a:t>
            </a:r>
            <a:endParaRPr lang="zh-CN" altLang="en-US" sz="1700" dirty="0">
              <a:latin typeface="STZhongsong" panose="02010600040101010101" pitchFamily="2" charset="-122"/>
              <a:ea typeface="STZhongsong" panose="02010600040101010101" pitchFamily="2" charset="-122"/>
            </a:endParaRPr>
          </a:p>
        </p:txBody>
      </p:sp>
      <p:pic>
        <p:nvPicPr>
          <p:cNvPr id="10" name="图片 9"/>
          <p:cNvPicPr>
            <a:picLocks noChangeAspect="1"/>
          </p:cNvPicPr>
          <p:nvPr/>
        </p:nvPicPr>
        <p:blipFill>
          <a:blip r:embed="rId1"/>
          <a:stretch>
            <a:fillRect/>
          </a:stretch>
        </p:blipFill>
        <p:spPr>
          <a:xfrm>
            <a:off x="906220" y="2830363"/>
            <a:ext cx="6277086" cy="1640602"/>
          </a:xfrm>
          <a:prstGeom prst="rect">
            <a:avLst/>
          </a:prstGeom>
        </p:spPr>
      </p:pic>
      <p:pic>
        <p:nvPicPr>
          <p:cNvPr id="12" name="图片 11"/>
          <p:cNvPicPr>
            <a:picLocks noChangeAspect="1"/>
          </p:cNvPicPr>
          <p:nvPr/>
        </p:nvPicPr>
        <p:blipFill>
          <a:blip r:embed="rId2"/>
          <a:stretch>
            <a:fillRect/>
          </a:stretch>
        </p:blipFill>
        <p:spPr>
          <a:xfrm>
            <a:off x="906220" y="5202523"/>
            <a:ext cx="4430227" cy="1590675"/>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8296</Words>
  <Application>WPS 表格</Application>
  <PresentationFormat>宽屏</PresentationFormat>
  <Paragraphs>774</Paragraphs>
  <Slides>47</Slides>
  <Notes>42</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47</vt:i4>
      </vt:variant>
    </vt:vector>
  </HeadingPairs>
  <TitlesOfParts>
    <vt:vector size="70" baseType="lpstr">
      <vt:lpstr>Arial</vt:lpstr>
      <vt:lpstr>宋体</vt:lpstr>
      <vt:lpstr>Wingdings</vt:lpstr>
      <vt:lpstr>Times New Roman</vt:lpstr>
      <vt:lpstr>华文中宋</vt:lpstr>
      <vt:lpstr>汉仪文黑-55简</vt:lpstr>
      <vt:lpstr>汉仪中黑KW</vt:lpstr>
      <vt:lpstr>STZhongsong</vt:lpstr>
      <vt:lpstr>微软雅黑</vt:lpstr>
      <vt:lpstr>汉仪旗黑</vt:lpstr>
      <vt:lpstr>Times New Roman</vt:lpstr>
      <vt:lpstr>Calibri</vt:lpstr>
      <vt:lpstr>Helvetica Neue</vt:lpstr>
      <vt:lpstr>微软雅黑</vt:lpstr>
      <vt:lpstr>宋体</vt:lpstr>
      <vt:lpstr>Arial Unicode MS</vt:lpstr>
      <vt:lpstr>等线</vt:lpstr>
      <vt:lpstr>汉仪中等线KW</vt:lpstr>
      <vt:lpstr>汉仪书宋二KW</vt:lpstr>
      <vt:lpstr>Wingdings</vt:lpstr>
      <vt:lpstr>微软雅黑</vt:lpstr>
      <vt:lpstr>汉仪文黑-55简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潘骁腾</dc:creator>
  <cp:lastModifiedBy>朱静雯</cp:lastModifiedBy>
  <cp:revision>305</cp:revision>
  <dcterms:created xsi:type="dcterms:W3CDTF">2025-10-09T08:04:39Z</dcterms:created>
  <dcterms:modified xsi:type="dcterms:W3CDTF">2025-10-09T08:04:39Z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763B0B4C75580AA09AE9D0685D5558A2_42</vt:lpwstr>
  </property>
  <property fmtid="{D5CDD505-2E9C-101B-9397-08002B2CF9AE}" pid="3" name="KSOProductBuildVer">
    <vt:lpwstr>2052-7.5.1.8994</vt:lpwstr>
  </property>
</Properties>
</file>